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346" r:id="rId17"/>
    <p:sldId id="347" r:id="rId18"/>
    <p:sldId id="272" r:id="rId19"/>
    <p:sldId id="275" r:id="rId20"/>
    <p:sldId id="267" r:id="rId21"/>
    <p:sldId id="273"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1" r:id="rId58"/>
    <p:sldId id="312" r:id="rId59"/>
    <p:sldId id="313" r:id="rId60"/>
    <p:sldId id="314"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9FD5-7148-A01C-D1E0-0D4A51984D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40E140-8150-1FE8-CE29-E5C947D5B2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5F972D-E0A4-A9DE-09F9-DE47174FA681}"/>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5" name="Footer Placeholder 4">
            <a:extLst>
              <a:ext uri="{FF2B5EF4-FFF2-40B4-BE49-F238E27FC236}">
                <a16:creationId xmlns:a16="http://schemas.microsoft.com/office/drawing/2014/main" id="{A53E8819-FF2C-0123-68B6-78F272AF4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63FCE-C113-578C-A679-A2178AED51DB}"/>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174295858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83CB-4313-369B-EBA6-65759F0829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EC59F6-5356-86A0-AEDF-9C7AA9F101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CDEED-97E2-0B68-0BEF-8D63EFC7EF15}"/>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5" name="Footer Placeholder 4">
            <a:extLst>
              <a:ext uri="{FF2B5EF4-FFF2-40B4-BE49-F238E27FC236}">
                <a16:creationId xmlns:a16="http://schemas.microsoft.com/office/drawing/2014/main" id="{3EF9291B-611F-78F8-FACD-C5366E1EA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DAB7B-E95E-CA0A-3F2C-B17161D9BC10}"/>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38388508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6DFFFB-0E6A-04E7-0D46-772C50179F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EDBE52-0134-6113-244B-4B691F34A6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7900C-3BA6-1E95-28F1-3782E72C4575}"/>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5" name="Footer Placeholder 4">
            <a:extLst>
              <a:ext uri="{FF2B5EF4-FFF2-40B4-BE49-F238E27FC236}">
                <a16:creationId xmlns:a16="http://schemas.microsoft.com/office/drawing/2014/main" id="{8BAB6A40-A877-879F-F056-FCA465913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923D4-320A-0878-9CA4-4D30815A4A28}"/>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35271210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D43D-6C76-3EA3-F792-84F4E76DB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FA7097-C95C-4BA7-B226-0ABC296916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2DE817-6F80-D2C0-AE40-5221C17B5815}"/>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5" name="Footer Placeholder 4">
            <a:extLst>
              <a:ext uri="{FF2B5EF4-FFF2-40B4-BE49-F238E27FC236}">
                <a16:creationId xmlns:a16="http://schemas.microsoft.com/office/drawing/2014/main" id="{C7DF1A8C-F7A2-9A2D-10DA-50102E04C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AF702-F6EC-E121-E83A-E4BFAE4B5E46}"/>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39767560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8D68-FE4A-A5EB-762E-B53713B4E8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CDDDEE-294D-8D67-CA74-508C508870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20E204-ABE2-D2C2-3C71-658F89CDC8E9}"/>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5" name="Footer Placeholder 4">
            <a:extLst>
              <a:ext uri="{FF2B5EF4-FFF2-40B4-BE49-F238E27FC236}">
                <a16:creationId xmlns:a16="http://schemas.microsoft.com/office/drawing/2014/main" id="{2CFEB8F2-23CF-A589-745C-AACD2CC9F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9391B-DDAB-038B-6676-57B6546D3023}"/>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30408699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BB73-608B-0B15-B528-75BF691140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90A1-8615-1D02-0F08-B9D2F2FB7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0989B-F4E6-59D4-7FA7-DC4730B32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21B881-99A3-4D5A-336A-43EAB5B79E25}"/>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6" name="Footer Placeholder 5">
            <a:extLst>
              <a:ext uri="{FF2B5EF4-FFF2-40B4-BE49-F238E27FC236}">
                <a16:creationId xmlns:a16="http://schemas.microsoft.com/office/drawing/2014/main" id="{45BE2FBD-39D7-BF15-41AC-A5EBD3BDA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B603BD-782A-5C23-3014-C9CB31078170}"/>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29025360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D5AE-D849-29BA-A878-2205233BB3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84715-7518-627C-FE52-8E6D70FBD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C4C162-CF4B-DEE8-26D5-F9B8579DB0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698CAE-4D51-E1D3-39EE-6783085D2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8E50E-E9A0-04D3-9AA7-501A6B225D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07262E-9FE6-E370-0990-2A16A555D954}"/>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8" name="Footer Placeholder 7">
            <a:extLst>
              <a:ext uri="{FF2B5EF4-FFF2-40B4-BE49-F238E27FC236}">
                <a16:creationId xmlns:a16="http://schemas.microsoft.com/office/drawing/2014/main" id="{D364C502-AFD5-21B1-7870-A05CEFADBA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75F8C0-9EBA-25EF-71F3-B0F2B757CA17}"/>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12272899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7856-E82C-7ABC-6F1E-85382758B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BEFBA3-D343-6F40-4E15-5F37EBC94D77}"/>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4" name="Footer Placeholder 3">
            <a:extLst>
              <a:ext uri="{FF2B5EF4-FFF2-40B4-BE49-F238E27FC236}">
                <a16:creationId xmlns:a16="http://schemas.microsoft.com/office/drawing/2014/main" id="{55A58D78-1097-C05E-CFCA-46545D32B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62D8BE-765C-89DA-3FD5-A349AF485AEA}"/>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77709053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BF8773-5711-9508-81CD-E2C892403ED2}"/>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3" name="Footer Placeholder 2">
            <a:extLst>
              <a:ext uri="{FF2B5EF4-FFF2-40B4-BE49-F238E27FC236}">
                <a16:creationId xmlns:a16="http://schemas.microsoft.com/office/drawing/2014/main" id="{5637F272-4554-6A41-3836-175D2ACD4A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647CD8-736A-0E83-6385-CF8234600F22}"/>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42172448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BC24-071B-835A-8D3E-E8F7C3C509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1356BD-88F0-5950-52D2-EDCDF6081F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812C53-F84D-A9C3-2078-EFDD32E25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60FD6-2333-4252-7009-F8B9A7D2C338}"/>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6" name="Footer Placeholder 5">
            <a:extLst>
              <a:ext uri="{FF2B5EF4-FFF2-40B4-BE49-F238E27FC236}">
                <a16:creationId xmlns:a16="http://schemas.microsoft.com/office/drawing/2014/main" id="{B4872E54-C7AD-E48C-4166-D5AD941F3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4AC02-E45C-B067-5EB3-6AC10602CF20}"/>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14672270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2C25-C1BE-86E3-1636-D7ABE0D94E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57F08F-9536-2B58-6B9E-0C9FA87E5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C11E2E-5725-8CE1-690A-8B3C57466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AA67D-09CB-75CA-F14A-7DBDA1834496}"/>
              </a:ext>
            </a:extLst>
          </p:cNvPr>
          <p:cNvSpPr>
            <a:spLocks noGrp="1"/>
          </p:cNvSpPr>
          <p:nvPr>
            <p:ph type="dt" sz="half" idx="10"/>
          </p:nvPr>
        </p:nvSpPr>
        <p:spPr/>
        <p:txBody>
          <a:bodyPr/>
          <a:lstStyle/>
          <a:p>
            <a:fld id="{2F9587DC-C5D9-44A2-99AB-EA93A703B65D}" type="datetimeFigureOut">
              <a:rPr lang="en-US" smtClean="0"/>
              <a:t>5/17/2023</a:t>
            </a:fld>
            <a:endParaRPr lang="en-US"/>
          </a:p>
        </p:txBody>
      </p:sp>
      <p:sp>
        <p:nvSpPr>
          <p:cNvPr id="6" name="Footer Placeholder 5">
            <a:extLst>
              <a:ext uri="{FF2B5EF4-FFF2-40B4-BE49-F238E27FC236}">
                <a16:creationId xmlns:a16="http://schemas.microsoft.com/office/drawing/2014/main" id="{8C1F2020-8748-F45F-3016-F1C9F0D20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C305E-08D8-3633-D84B-970F0BB80C26}"/>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1587655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EB0CD-DE6E-3366-A57E-385567DEC1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9EBAC0-4FF6-6377-FB7E-FC0B99C03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B17C2-D69C-1920-221E-E631415703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587DC-C5D9-44A2-99AB-EA93A703B65D}" type="datetimeFigureOut">
              <a:rPr lang="en-US" smtClean="0"/>
              <a:t>5/17/2023</a:t>
            </a:fld>
            <a:endParaRPr lang="en-US"/>
          </a:p>
        </p:txBody>
      </p:sp>
      <p:sp>
        <p:nvSpPr>
          <p:cNvPr id="5" name="Footer Placeholder 4">
            <a:extLst>
              <a:ext uri="{FF2B5EF4-FFF2-40B4-BE49-F238E27FC236}">
                <a16:creationId xmlns:a16="http://schemas.microsoft.com/office/drawing/2014/main" id="{5E437E3A-F62D-F2B4-4954-B575C61725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771267-92A7-1C45-F486-A0FF64184B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C23C3-2605-4720-8613-1426736E0876}" type="slidenum">
              <a:rPr lang="en-US" smtClean="0"/>
              <a:t>‹#›</a:t>
            </a:fld>
            <a:endParaRPr lang="en-US"/>
          </a:p>
        </p:txBody>
      </p:sp>
    </p:spTree>
    <p:extLst>
      <p:ext uri="{BB962C8B-B14F-4D97-AF65-F5344CB8AC3E}">
        <p14:creationId xmlns:p14="http://schemas.microsoft.com/office/powerpoint/2010/main" val="1481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shashwatwork/dataco-smart-supply-chain-for-big-data-analysi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2491-C7FF-CC15-AF8E-7F72F650E54F}"/>
              </a:ext>
            </a:extLst>
          </p:cNvPr>
          <p:cNvSpPr>
            <a:spLocks noGrp="1"/>
          </p:cNvSpPr>
          <p:nvPr>
            <p:ph type="ctrTitle"/>
          </p:nvPr>
        </p:nvSpPr>
        <p:spPr>
          <a:xfrm>
            <a:off x="1524000" y="1815352"/>
            <a:ext cx="9144000" cy="1801907"/>
          </a:xfrm>
        </p:spPr>
        <p:txBody>
          <a:bodyPr>
            <a:normAutofit/>
          </a:bodyPr>
          <a:lstStyle/>
          <a:p>
            <a:r>
              <a:rPr lang="en-US" b="1">
                <a:solidFill>
                  <a:srgbClr val="002060"/>
                </a:solidFill>
                <a:latin typeface="Times New Roman" panose="02020603050405020304" pitchFamily="18" charset="0"/>
                <a:cs typeface="Times New Roman" panose="02020603050405020304" pitchFamily="18" charset="0"/>
              </a:rPr>
              <a:t>BÁO CÁO ĐỒ ÁN </a:t>
            </a:r>
            <a:br>
              <a:rPr lang="en-US" b="1">
                <a:solidFill>
                  <a:srgbClr val="002060"/>
                </a:solidFill>
                <a:latin typeface="Times New Roman" panose="02020603050405020304" pitchFamily="18" charset="0"/>
                <a:cs typeface="Times New Roman" panose="02020603050405020304" pitchFamily="18" charset="0"/>
              </a:rPr>
            </a:br>
            <a:r>
              <a:rPr lang="en-US" b="1">
                <a:solidFill>
                  <a:srgbClr val="002060"/>
                </a:solidFill>
                <a:latin typeface="Times New Roman" panose="02020603050405020304" pitchFamily="18" charset="0"/>
                <a:cs typeface="Times New Roman" panose="02020603050405020304" pitchFamily="18" charset="0"/>
              </a:rPr>
              <a:t>CUỐI KỲ</a:t>
            </a:r>
          </a:p>
        </p:txBody>
      </p:sp>
      <p:sp>
        <p:nvSpPr>
          <p:cNvPr id="6" name="Title 1">
            <a:extLst>
              <a:ext uri="{FF2B5EF4-FFF2-40B4-BE49-F238E27FC236}">
                <a16:creationId xmlns:a16="http://schemas.microsoft.com/office/drawing/2014/main" id="{282A0C53-7432-91CE-4B10-B3069E6CB429}"/>
              </a:ext>
            </a:extLst>
          </p:cNvPr>
          <p:cNvSpPr txBox="1">
            <a:spLocks/>
          </p:cNvSpPr>
          <p:nvPr/>
        </p:nvSpPr>
        <p:spPr>
          <a:xfrm>
            <a:off x="387723" y="4141694"/>
            <a:ext cx="11416553" cy="16674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70000"/>
              </a:lnSpc>
            </a:pPr>
            <a:r>
              <a:rPr lang="en-US" sz="2500" b="1">
                <a:solidFill>
                  <a:schemeClr val="accent6">
                    <a:lumMod val="50000"/>
                  </a:schemeClr>
                </a:solidFill>
                <a:latin typeface="Times New Roman" panose="02020603050405020304" pitchFamily="18" charset="0"/>
                <a:cs typeface="Times New Roman" panose="02020603050405020304" pitchFamily="18" charset="0"/>
              </a:rPr>
              <a:t>MÔN: KHO DỮ LIỆU</a:t>
            </a:r>
          </a:p>
          <a:p>
            <a:pPr>
              <a:lnSpc>
                <a:spcPct val="170000"/>
              </a:lnSpc>
            </a:pPr>
            <a:r>
              <a:rPr lang="en-US" sz="2500" b="1">
                <a:solidFill>
                  <a:schemeClr val="accent6">
                    <a:lumMod val="50000"/>
                  </a:schemeClr>
                </a:solidFill>
                <a:latin typeface="Times New Roman" panose="02020603050405020304" pitchFamily="18" charset="0"/>
                <a:cs typeface="Times New Roman" panose="02020603050405020304" pitchFamily="18" charset="0"/>
              </a:rPr>
              <a:t>GVHD: Th.S Nguyễn Văn Thành</a:t>
            </a:r>
          </a:p>
          <a:p>
            <a:pPr>
              <a:lnSpc>
                <a:spcPct val="170000"/>
              </a:lnSpc>
            </a:pPr>
            <a:r>
              <a:rPr lang="en-US" sz="2500" b="1">
                <a:solidFill>
                  <a:schemeClr val="accent6">
                    <a:lumMod val="50000"/>
                  </a:schemeClr>
                </a:solidFill>
                <a:latin typeface="Times New Roman" panose="02020603050405020304" pitchFamily="18" charset="0"/>
                <a:cs typeface="Times New Roman" panose="02020603050405020304" pitchFamily="18" charset="0"/>
              </a:rPr>
              <a:t>Nhóm thực hiện: Nhóm 10</a:t>
            </a:r>
          </a:p>
        </p:txBody>
      </p:sp>
    </p:spTree>
    <p:extLst>
      <p:ext uri="{BB962C8B-B14F-4D97-AF65-F5344CB8AC3E}">
        <p14:creationId xmlns:p14="http://schemas.microsoft.com/office/powerpoint/2010/main" val="4071720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739588" y="1573306"/>
            <a:ext cx="10717306" cy="4603657"/>
          </a:xfrm>
        </p:spPr>
        <p:txBody>
          <a:bodyPr>
            <a:normAutofit fontScale="700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Id: Mã khách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Lname: Họ của khách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Password: Mật khẩu khách hàng được che giấu</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Segment: Loại khách hàng: Người tiêu dùng, doanh nghiệp, văn phòng, gia đình</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State: Tiểu bang mà khách hàng mua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Street: Đường phố mà khách hàng mua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Zipcode: Mã bưu chính của khách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Department Id: Mã phòng ban của cửa hàng</a:t>
            </a: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1685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443753" y="1573306"/>
            <a:ext cx="11403105" cy="4603657"/>
          </a:xfrm>
        </p:spPr>
        <p:txBody>
          <a:bodyPr>
            <a:noAutofit/>
          </a:bodyPr>
          <a:lstStyle/>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Latitude: Kinh độ tương ứng với vị trí của cửa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Longitude: Kinh độ tương ứng với vị trí của cửa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Market: Thị trường mà đơn hàng được giao đến: Châu Phi, Châu Âu, LATAM, Châu Á Thái Bình Dương, USCA</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City: Thành phố giao đến của đơn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Country: Quốc gia giao đến của đơn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Customer Id: Mã đặt hàng của khách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date(DateOrders): Ngày đặt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Id: Mã đơn hàng</a:t>
            </a:r>
            <a:endParaRPr lang="en-US" sz="19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55283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524435" y="1573306"/>
            <a:ext cx="11322423" cy="4603657"/>
          </a:xfrm>
        </p:spPr>
        <p:txBody>
          <a:bodyPr>
            <a:normAutofit fontScale="775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Cardprod Id: Mã sản phẩm được tạo ra thông qua đầu đọc RFID</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Discount: Giá trị chiết khấu cho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Discount Rate: Tỷ lệ chiết khấu cho sản phẩm trong một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Id: Mã sản phẩm trong một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Product Price: Giá của sản phẩm trước khi được giảm giá</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Profit Ratio: Tỷ lệ lợi nhuận của sản phẩm trong một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Quantity: Số lượng sản phẩm trong một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Sales: Giá trị doanh số bán hàng</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8702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524435" y="1573306"/>
            <a:ext cx="11322423" cy="4603657"/>
          </a:xfrm>
        </p:spPr>
        <p:txBody>
          <a:bodyPr>
            <a:normAutofit fontScale="625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Total: Tổng số tiền trên mỗi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Profit Per Order: Lợi nhuận trên mỗi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Region: Vùng trên thế giới mà đơn hàng được giao đến: Đông Nam Á, Nam Á, Đại Dương, Đông Á, </a:t>
            </a:r>
            <a:r>
              <a:rPr lang="en-US" sz="3000" i="1">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State: Tiểu bang của vùng nơi đơn hàng được giao</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Status: Trạng thái đơn hàng: Đã hoàn thành, đang chờ, đã đóng, đang chờ thanh toán, đã hủy, đang xử lý, nghi ngờ gian lận, đang giữ, đánh giá thanh toán</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Card Id: Mã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Category Id: Mã danh mục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Description: Mô tả sản phẩm</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78028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524435" y="1573306"/>
            <a:ext cx="11322423" cy="4603657"/>
          </a:xfrm>
        </p:spPr>
        <p:txBody>
          <a:bodyPr>
            <a:normAutofit fontScale="775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Image: Ảnh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Name: Tên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Price: Giá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Status: Trạng thái hàng tồn kho: Nếu là 1 thì không có sẵn, 0 thì sản phẩm có sẵn</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Shipping date (DateOrders): Ngày và giờ chính xác của việc vận chuyển</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Shipping Mode: Các chế độ vận chuyển: Lớp tiêu chuẩn, lớp đầu tiên, lớp thứ hai, cùng ngày</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74959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524435" y="1573306"/>
            <a:ext cx="11322423" cy="4603657"/>
          </a:xfrm>
        </p:spPr>
        <p:txBody>
          <a:bodyPr>
            <a:normAutofit fontScale="775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Image: Ảnh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Name: Tên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Price: Giá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Status: Trạng thái hàng tồn kho: Nếu là 1 thì không có sẵn, 0 thì sản phẩm có sẵn</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Shipping date (DateOrders): Ngày và giờ chính xác của việc vận chuyển</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Shipping Mode: Các chế độ vận chuyển: Lớp tiêu chuẩn, lớp đầu tiên, lớp thứ hai, cùng ngày</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23183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B36C7F-F20E-73E6-90D3-E6E656BB571D}"/>
              </a:ext>
            </a:extLst>
          </p:cNvPr>
          <p:cNvSpPr>
            <a:spLocks noGrp="1"/>
          </p:cNvSpPr>
          <p:nvPr>
            <p:ph idx="1"/>
          </p:nvPr>
        </p:nvSpPr>
        <p:spPr/>
        <p:txBody>
          <a:bodyPr>
            <a:normAutofit fontScale="85000" lnSpcReduction="20000"/>
          </a:bodyPr>
          <a:lstStyle/>
          <a:p>
            <a:pPr>
              <a:lnSpc>
                <a:spcPct val="150000"/>
              </a:lnSpc>
            </a:pPr>
            <a:r>
              <a:rPr lang="en-US" sz="2500" i="1">
                <a:latin typeface="Times New Roman" panose="02020603050405020304" pitchFamily="18" charset="0"/>
                <a:cs typeface="Times New Roman" panose="02020603050405020304" pitchFamily="18" charset="0"/>
              </a:rPr>
              <a:t>D</a:t>
            </a:r>
            <a:r>
              <a:rPr lang="vi-VN" sz="2500" i="1">
                <a:latin typeface="Times New Roman" panose="02020603050405020304" pitchFamily="18" charset="0"/>
                <a:cs typeface="Times New Roman" panose="02020603050405020304" pitchFamily="18" charset="0"/>
              </a:rPr>
              <a:t>oanh số bán hàng theo từng s</a:t>
            </a:r>
            <a:r>
              <a:rPr lang="en-US" sz="2500" i="1">
                <a:latin typeface="Times New Roman" panose="02020603050405020304" pitchFamily="18" charset="0"/>
                <a:cs typeface="Times New Roman" panose="02020603050405020304" pitchFamily="18" charset="0"/>
              </a:rPr>
              <a:t>ản phẩm</a:t>
            </a:r>
            <a:r>
              <a:rPr lang="vi-VN" sz="2500" i="1">
                <a:latin typeface="Times New Roman" panose="02020603050405020304" pitchFamily="18" charset="0"/>
                <a:cs typeface="Times New Roman" panose="02020603050405020304" pitchFamily="18" charset="0"/>
              </a:rPr>
              <a:t>, từng cửa hang</a:t>
            </a:r>
            <a:r>
              <a:rPr lang="en-US" sz="2500" i="1">
                <a:latin typeface="Times New Roman" panose="02020603050405020304" pitchFamily="18" charset="0"/>
                <a:cs typeface="Times New Roman" panose="02020603050405020304" pitchFamily="18" charset="0"/>
              </a:rPr>
              <a:t>?</a:t>
            </a:r>
            <a:endParaRPr lang="vi-VN" sz="2500" i="1">
              <a:latin typeface="Times New Roman" panose="02020603050405020304" pitchFamily="18" charset="0"/>
              <a:cs typeface="Times New Roman" panose="02020603050405020304" pitchFamily="18" charset="0"/>
            </a:endParaRPr>
          </a:p>
          <a:p>
            <a:pPr>
              <a:lnSpc>
                <a:spcPct val="150000"/>
              </a:lnSpc>
            </a:pPr>
            <a:r>
              <a:rPr lang="vi-VN" sz="2500" i="1">
                <a:latin typeface="Times New Roman" panose="02020603050405020304" pitchFamily="18" charset="0"/>
                <a:cs typeface="Times New Roman" panose="02020603050405020304" pitchFamily="18" charset="0"/>
              </a:rPr>
              <a:t>Khách hàng ở khu vực nào đặt hàng nhiều nhất</a:t>
            </a:r>
            <a:r>
              <a:rPr lang="en-US" sz="2500" i="1">
                <a:latin typeface="Times New Roman" panose="02020603050405020304" pitchFamily="18" charset="0"/>
                <a:cs typeface="Times New Roman" panose="02020603050405020304" pitchFamily="18" charset="0"/>
              </a:rPr>
              <a:t>?</a:t>
            </a:r>
            <a:endParaRPr lang="vi-VN" sz="2500" i="1">
              <a:latin typeface="Times New Roman" panose="02020603050405020304" pitchFamily="18" charset="0"/>
              <a:cs typeface="Times New Roman" panose="02020603050405020304" pitchFamily="18" charset="0"/>
            </a:endParaRPr>
          </a:p>
          <a:p>
            <a:pPr>
              <a:lnSpc>
                <a:spcPct val="150000"/>
              </a:lnSpc>
            </a:pPr>
            <a:r>
              <a:rPr lang="vi-VN" sz="2500" i="1">
                <a:latin typeface="Times New Roman" panose="02020603050405020304" pitchFamily="18" charset="0"/>
                <a:cs typeface="Times New Roman" panose="02020603050405020304" pitchFamily="18" charset="0"/>
              </a:rPr>
              <a:t>Số đơn hàng bị chậm giao so với thời gian vận chuyển dự kiến?</a:t>
            </a:r>
          </a:p>
          <a:p>
            <a:pPr>
              <a:lnSpc>
                <a:spcPct val="150000"/>
              </a:lnSpc>
            </a:pPr>
            <a:r>
              <a:rPr lang="vi-VN" sz="2500" i="1">
                <a:latin typeface="Times New Roman" panose="02020603050405020304" pitchFamily="18" charset="0"/>
                <a:cs typeface="Times New Roman" panose="02020603050405020304" pitchFamily="18" charset="0"/>
              </a:rPr>
              <a:t>Thời gian vận chuyển trung bình của các đơn hàng đến từng khu vực?</a:t>
            </a:r>
          </a:p>
          <a:p>
            <a:pPr>
              <a:lnSpc>
                <a:spcPct val="150000"/>
              </a:lnSpc>
            </a:pPr>
            <a:r>
              <a:rPr lang="vi-VN" sz="2500" i="1">
                <a:latin typeface="Times New Roman" panose="02020603050405020304" pitchFamily="18" charset="0"/>
                <a:cs typeface="Times New Roman" panose="02020603050405020304" pitchFamily="18" charset="0"/>
              </a:rPr>
              <a:t>Số lượng đơn hàng được đặt hàng theo từng khách hàng và quốc gia?</a:t>
            </a:r>
          </a:p>
          <a:p>
            <a:pPr>
              <a:lnSpc>
                <a:spcPct val="150000"/>
              </a:lnSpc>
            </a:pPr>
            <a:r>
              <a:rPr lang="vi-VN" sz="2500" i="1">
                <a:latin typeface="Times New Roman" panose="02020603050405020304" pitchFamily="18" charset="0"/>
                <a:cs typeface="Times New Roman" panose="02020603050405020304" pitchFamily="18" charset="0"/>
              </a:rPr>
              <a:t>Tổng số đơn hàng được giao đến từng khu vực trong một tháng nhất định?</a:t>
            </a:r>
          </a:p>
          <a:p>
            <a:pPr>
              <a:lnSpc>
                <a:spcPct val="150000"/>
              </a:lnSpc>
            </a:pPr>
            <a:r>
              <a:rPr lang="vi-VN" sz="2500" i="1">
                <a:latin typeface="Times New Roman" panose="02020603050405020304" pitchFamily="18" charset="0"/>
                <a:cs typeface="Times New Roman" panose="02020603050405020304" pitchFamily="18" charset="0"/>
              </a:rPr>
              <a:t>Tỉ lệ đơn đặt hàng bị trễ giao hàng theo từng cửa hàng?</a:t>
            </a:r>
          </a:p>
          <a:p>
            <a:pPr>
              <a:lnSpc>
                <a:spcPct val="150000"/>
              </a:lnSpc>
            </a:pPr>
            <a:r>
              <a:rPr lang="vi-VN" sz="2500" i="1">
                <a:latin typeface="Times New Roman" panose="02020603050405020304" pitchFamily="18" charset="0"/>
                <a:cs typeface="Times New Roman" panose="02020603050405020304" pitchFamily="18" charset="0"/>
              </a:rPr>
              <a:t>Lợi nhuận bán hàng theo từng chi nhánh của cửa hàng là bao nhiêu?</a:t>
            </a:r>
          </a:p>
        </p:txBody>
      </p:sp>
      <p:sp>
        <p:nvSpPr>
          <p:cNvPr id="4" name="Title 1">
            <a:extLst>
              <a:ext uri="{FF2B5EF4-FFF2-40B4-BE49-F238E27FC236}">
                <a16:creationId xmlns:a16="http://schemas.microsoft.com/office/drawing/2014/main" id="{F3489170-7646-6A59-1A35-25CB40FEB3DA}"/>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Tree>
    <p:extLst>
      <p:ext uri="{BB962C8B-B14F-4D97-AF65-F5344CB8AC3E}">
        <p14:creationId xmlns:p14="http://schemas.microsoft.com/office/powerpoint/2010/main" val="34974528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B36C7F-F20E-73E6-90D3-E6E656BB571D}"/>
              </a:ext>
            </a:extLst>
          </p:cNvPr>
          <p:cNvSpPr>
            <a:spLocks noGrp="1"/>
          </p:cNvSpPr>
          <p:nvPr>
            <p:ph idx="1"/>
          </p:nvPr>
        </p:nvSpPr>
        <p:spPr>
          <a:xfrm>
            <a:off x="838200" y="1438835"/>
            <a:ext cx="10515600" cy="4738128"/>
          </a:xfrm>
        </p:spPr>
        <p:txBody>
          <a:bodyPr>
            <a:noAutofit/>
          </a:bodyPr>
          <a:lstStyle/>
          <a:p>
            <a:pPr>
              <a:lnSpc>
                <a:spcPct val="150000"/>
              </a:lnSpc>
            </a:pPr>
            <a:r>
              <a:rPr lang="vi-VN" sz="2100" i="1">
                <a:latin typeface="Times New Roman "/>
              </a:rPr>
              <a:t>Lợi nhuận bán hàng theo từng cửa hàng là bao nhiêu?</a:t>
            </a:r>
          </a:p>
          <a:p>
            <a:pPr>
              <a:lnSpc>
                <a:spcPct val="150000"/>
              </a:lnSpc>
            </a:pPr>
            <a:r>
              <a:rPr lang="vi-VN" sz="2100" i="1">
                <a:latin typeface="Times New Roman "/>
              </a:rPr>
              <a:t>Lợi nhuận bán hàng theo từng sản phẩm là bao nhiêu?</a:t>
            </a:r>
          </a:p>
          <a:p>
            <a:pPr>
              <a:lnSpc>
                <a:spcPct val="150000"/>
              </a:lnSpc>
            </a:pPr>
            <a:r>
              <a:rPr lang="vi-VN" sz="2100" i="1">
                <a:latin typeface="Times New Roman "/>
              </a:rPr>
              <a:t>Lợi nhuận bán hàng theo từng loại sản phẩm là bao nhiêu?</a:t>
            </a:r>
          </a:p>
          <a:p>
            <a:pPr>
              <a:lnSpc>
                <a:spcPct val="150000"/>
              </a:lnSpc>
            </a:pPr>
            <a:r>
              <a:rPr lang="vi-VN" sz="2100" i="1">
                <a:latin typeface="Times New Roman "/>
              </a:rPr>
              <a:t>Số đơn hàng bị chậm giao so với thời gian vận chuyển dự kiến?</a:t>
            </a:r>
          </a:p>
          <a:p>
            <a:pPr>
              <a:lnSpc>
                <a:spcPct val="150000"/>
              </a:lnSpc>
            </a:pPr>
            <a:r>
              <a:rPr lang="vi-VN" sz="2100" i="1">
                <a:latin typeface="Times New Roman "/>
              </a:rPr>
              <a:t>Thời gian vận chuyển trung bình của các đơn hàng đến từng khu vực?</a:t>
            </a:r>
          </a:p>
          <a:p>
            <a:pPr>
              <a:lnSpc>
                <a:spcPct val="150000"/>
              </a:lnSpc>
            </a:pPr>
            <a:r>
              <a:rPr lang="vi-VN" sz="2100" i="1">
                <a:latin typeface="Times New Roman "/>
              </a:rPr>
              <a:t>Số lượng đơn hàng được đặt hàng theo từng khách hàng và quốc gia?</a:t>
            </a:r>
          </a:p>
          <a:p>
            <a:pPr>
              <a:lnSpc>
                <a:spcPct val="150000"/>
              </a:lnSpc>
            </a:pPr>
            <a:r>
              <a:rPr lang="vi-VN" sz="2100" i="1">
                <a:latin typeface="Times New Roman "/>
              </a:rPr>
              <a:t>Tổng số đơn hàng được giao đến từng khu vực trong một tháng nhất định?</a:t>
            </a:r>
          </a:p>
          <a:p>
            <a:pPr>
              <a:lnSpc>
                <a:spcPct val="150000"/>
              </a:lnSpc>
            </a:pPr>
            <a:r>
              <a:rPr lang="vi-VN" sz="2100" i="1">
                <a:latin typeface="Times New Roman "/>
              </a:rPr>
              <a:t>Tỉ lệ đơn đặt hàng bị trễ giao hàng theo từng cửa hàng?</a:t>
            </a:r>
          </a:p>
        </p:txBody>
      </p:sp>
      <p:sp>
        <p:nvSpPr>
          <p:cNvPr id="4" name="Title 1">
            <a:extLst>
              <a:ext uri="{FF2B5EF4-FFF2-40B4-BE49-F238E27FC236}">
                <a16:creationId xmlns:a16="http://schemas.microsoft.com/office/drawing/2014/main" id="{F3489170-7646-6A59-1A35-25CB40FEB3DA}"/>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Tree>
    <p:extLst>
      <p:ext uri="{BB962C8B-B14F-4D97-AF65-F5344CB8AC3E}">
        <p14:creationId xmlns:p14="http://schemas.microsoft.com/office/powerpoint/2010/main" val="18699275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pic>
        <p:nvPicPr>
          <p:cNvPr id="10" name="Content Placeholder 9">
            <a:extLst>
              <a:ext uri="{FF2B5EF4-FFF2-40B4-BE49-F238E27FC236}">
                <a16:creationId xmlns:a16="http://schemas.microsoft.com/office/drawing/2014/main" id="{69D21840-107A-2B80-C452-2CD9C95B82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394" y="2017059"/>
            <a:ext cx="11081782" cy="4465443"/>
          </a:xfrm>
        </p:spPr>
      </p:pic>
      <p:sp>
        <p:nvSpPr>
          <p:cNvPr id="8" name="TextBox 7">
            <a:extLst>
              <a:ext uri="{FF2B5EF4-FFF2-40B4-BE49-F238E27FC236}">
                <a16:creationId xmlns:a16="http://schemas.microsoft.com/office/drawing/2014/main" id="{318AA99B-4FEC-21F5-6139-89E111B6328C}"/>
              </a:ext>
            </a:extLst>
          </p:cNvPr>
          <p:cNvSpPr txBox="1"/>
          <p:nvPr/>
        </p:nvSpPr>
        <p:spPr>
          <a:xfrm>
            <a:off x="1021977" y="1438835"/>
            <a:ext cx="3381054"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Dữ liệu sau khi truy xuất</a:t>
            </a:r>
          </a:p>
        </p:txBody>
      </p:sp>
    </p:spTree>
    <p:extLst>
      <p:ext uri="{BB962C8B-B14F-4D97-AF65-F5344CB8AC3E}">
        <p14:creationId xmlns:p14="http://schemas.microsoft.com/office/powerpoint/2010/main" val="18173375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1FF6-7549-8B4E-A555-666C2FC42FB8}"/>
              </a:ext>
            </a:extLst>
          </p:cNvPr>
          <p:cNvSpPr>
            <a:spLocks noGrp="1"/>
          </p:cNvSpPr>
          <p:nvPr>
            <p:ph type="title"/>
          </p:nvPr>
        </p:nvSpPr>
        <p:spPr>
          <a:xfrm>
            <a:off x="838200" y="284442"/>
            <a:ext cx="10515600" cy="1325563"/>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Giới thiệu về công cụ xử dụng</a:t>
            </a:r>
          </a:p>
        </p:txBody>
      </p:sp>
      <p:sp>
        <p:nvSpPr>
          <p:cNvPr id="3" name="Content Placeholder 2">
            <a:extLst>
              <a:ext uri="{FF2B5EF4-FFF2-40B4-BE49-F238E27FC236}">
                <a16:creationId xmlns:a16="http://schemas.microsoft.com/office/drawing/2014/main" id="{41C4BBDC-F557-B389-B5BD-47547E632843}"/>
              </a:ext>
            </a:extLst>
          </p:cNvPr>
          <p:cNvSpPr>
            <a:spLocks noGrp="1"/>
          </p:cNvSpPr>
          <p:nvPr>
            <p:ph idx="1"/>
          </p:nvPr>
        </p:nvSpPr>
        <p:spPr>
          <a:xfrm>
            <a:off x="1869141" y="1610005"/>
            <a:ext cx="8453718" cy="4351338"/>
          </a:xfrm>
        </p:spPr>
        <p:txBody>
          <a:bodyPr>
            <a:normAutofit fontScale="92500" lnSpcReduction="10000"/>
          </a:bodyPr>
          <a:lstStyle/>
          <a:p>
            <a:pPr algn="just">
              <a:lnSpc>
                <a:spcPct val="160000"/>
              </a:lnSpc>
              <a:buFont typeface="Wingdings" panose="05000000000000000000" pitchFamily="2" charset="2"/>
              <a:buChar char="Ø"/>
            </a:pPr>
            <a:r>
              <a:rPr lang="vi-VN" i="1">
                <a:latin typeface="Times New Roman" panose="02020603050405020304" pitchFamily="18" charset="0"/>
                <a:cs typeface="Times New Roman" panose="02020603050405020304" pitchFamily="18" charset="0"/>
              </a:rPr>
              <a:t>Visual Studio 2022</a:t>
            </a: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i="1">
                <a:latin typeface="Times New Roman" panose="02020603050405020304" pitchFamily="18" charset="0"/>
                <a:cs typeface="Times New Roman" panose="02020603050405020304" pitchFamily="18" charset="0"/>
              </a:rPr>
              <a:t>SQL Server 2022</a:t>
            </a: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sz="2800" i="1">
                <a:latin typeface="Times New Roman" panose="02020603050405020304" pitchFamily="18" charset="0"/>
                <a:cs typeface="Times New Roman" panose="02020603050405020304" pitchFamily="18" charset="0"/>
              </a:rPr>
              <a:t>Power BI</a:t>
            </a:r>
            <a:endParaRPr lang="en-US" sz="2800"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sz="2800" i="1">
                <a:latin typeface="Times New Roman" panose="02020603050405020304" pitchFamily="18" charset="0"/>
                <a:cs typeface="Times New Roman" panose="02020603050405020304" pitchFamily="18" charset="0"/>
              </a:rPr>
              <a:t>Visual Studio </a:t>
            </a:r>
            <a:r>
              <a:rPr lang="en-US" sz="2800" i="1">
                <a:latin typeface="Times New Roman" panose="02020603050405020304" pitchFamily="18" charset="0"/>
                <a:cs typeface="Times New Roman" panose="02020603050405020304" pitchFamily="18" charset="0"/>
              </a:rPr>
              <a:t>Code</a:t>
            </a:r>
          </a:p>
          <a:p>
            <a:pPr algn="just">
              <a:lnSpc>
                <a:spcPct val="160000"/>
              </a:lnSpc>
              <a:buFont typeface="Wingdings" panose="05000000000000000000" pitchFamily="2" charset="2"/>
              <a:buChar char="Ø"/>
            </a:pPr>
            <a:r>
              <a:rPr lang="vi-VN" i="1">
                <a:latin typeface="Times New Roman" panose="02020603050405020304" pitchFamily="18" charset="0"/>
                <a:cs typeface="Times New Roman" panose="02020603050405020304" pitchFamily="18" charset="0"/>
              </a:rPr>
              <a:t>Python</a:t>
            </a: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i="1">
                <a:latin typeface="Times New Roman" panose="02020603050405020304" pitchFamily="18" charset="0"/>
                <a:cs typeface="Times New Roman" panose="02020603050405020304" pitchFamily="18" charset="0"/>
              </a:rPr>
              <a:t>SQL (Ngôn ngữ truy vấn có cấu trúc)</a:t>
            </a: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endParaRPr lang="en-US" sz="2800"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47218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2491-C7FF-CC15-AF8E-7F72F650E54F}"/>
              </a:ext>
            </a:extLst>
          </p:cNvPr>
          <p:cNvSpPr>
            <a:spLocks noGrp="1"/>
          </p:cNvSpPr>
          <p:nvPr>
            <p:ph type="ctrTitle"/>
          </p:nvPr>
        </p:nvSpPr>
        <p:spPr>
          <a:xfrm>
            <a:off x="2911288" y="1227849"/>
            <a:ext cx="7207624" cy="928128"/>
          </a:xfrm>
        </p:spPr>
        <p:txBody>
          <a:bodyPr>
            <a:noAutofit/>
          </a:bodyPr>
          <a:lstStyle/>
          <a:p>
            <a:pPr algn="just"/>
            <a:r>
              <a:rPr lang="en-US" b="1">
                <a:solidFill>
                  <a:srgbClr val="C00000"/>
                </a:solidFill>
                <a:latin typeface="Times New Roman" panose="02020603050405020304" pitchFamily="18" charset="0"/>
                <a:cs typeface="Times New Roman" panose="02020603050405020304" pitchFamily="18" charset="0"/>
              </a:rPr>
              <a:t>Giới thiệu thành viên</a:t>
            </a:r>
          </a:p>
        </p:txBody>
      </p:sp>
      <p:sp>
        <p:nvSpPr>
          <p:cNvPr id="3" name="Subtitle 2">
            <a:extLst>
              <a:ext uri="{FF2B5EF4-FFF2-40B4-BE49-F238E27FC236}">
                <a16:creationId xmlns:a16="http://schemas.microsoft.com/office/drawing/2014/main" id="{8B1ABF92-A424-5415-73BB-805A129F79B0}"/>
              </a:ext>
            </a:extLst>
          </p:cNvPr>
          <p:cNvSpPr>
            <a:spLocks noGrp="1"/>
          </p:cNvSpPr>
          <p:nvPr>
            <p:ph type="subTitle" idx="1"/>
          </p:nvPr>
        </p:nvSpPr>
        <p:spPr>
          <a:xfrm>
            <a:off x="2837329" y="2601119"/>
            <a:ext cx="7355542" cy="2468422"/>
          </a:xfrm>
        </p:spPr>
        <p:txBody>
          <a:bodyPr>
            <a:noAutofit/>
          </a:bodyPr>
          <a:lstStyle/>
          <a:p>
            <a:pPr marL="342900" indent="-342900" algn="just">
              <a:lnSpc>
                <a:spcPct val="150000"/>
              </a:lnSpc>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 Nguyễn Thanh Bình	20133025</a:t>
            </a:r>
          </a:p>
          <a:p>
            <a:pPr marL="342900" indent="-342900" algn="just">
              <a:lnSpc>
                <a:spcPct val="150000"/>
              </a:lnSpc>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 Nguyễn Nhật Triều		20133102</a:t>
            </a:r>
          </a:p>
          <a:p>
            <a:pPr marL="342900" indent="-342900" algn="just">
              <a:lnSpc>
                <a:spcPct val="150000"/>
              </a:lnSpc>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 Đoàn Quốc Trung		20133104</a:t>
            </a:r>
          </a:p>
        </p:txBody>
      </p:sp>
    </p:spTree>
    <p:extLst>
      <p:ext uri="{BB962C8B-B14F-4D97-AF65-F5344CB8AC3E}">
        <p14:creationId xmlns:p14="http://schemas.microsoft.com/office/powerpoint/2010/main" val="28513523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692B9-2141-478D-A786-CD61F5410A37}"/>
              </a:ext>
            </a:extLst>
          </p:cNvPr>
          <p:cNvSpPr>
            <a:spLocks noGrp="1"/>
          </p:cNvSpPr>
          <p:nvPr>
            <p:ph type="title"/>
          </p:nvPr>
        </p:nvSpPr>
        <p:spPr>
          <a:xfrm>
            <a:off x="2840691" y="2766218"/>
            <a:ext cx="6510618" cy="1325563"/>
          </a:xfrm>
        </p:spPr>
        <p:txBody>
          <a:bodyPr>
            <a:noAutofit/>
          </a:bodyPr>
          <a:lstStyle/>
          <a:p>
            <a:pPr algn="ctr">
              <a:lnSpc>
                <a:spcPct val="150000"/>
              </a:lnSpc>
            </a:pPr>
            <a:r>
              <a:rPr lang="en-US" sz="6000" b="1">
                <a:solidFill>
                  <a:srgbClr val="C00000"/>
                </a:solidFill>
                <a:latin typeface="Times New Roman" panose="02020603050405020304" pitchFamily="18" charset="0"/>
                <a:cs typeface="Times New Roman" panose="02020603050405020304" pitchFamily="18" charset="0"/>
              </a:rPr>
              <a:t>Thiết kế, xây dựng </a:t>
            </a:r>
            <a:br>
              <a:rPr lang="en-US" sz="6000" b="1">
                <a:solidFill>
                  <a:srgbClr val="C00000"/>
                </a:solidFill>
                <a:latin typeface="Times New Roman" panose="02020603050405020304" pitchFamily="18" charset="0"/>
                <a:cs typeface="Times New Roman" panose="02020603050405020304" pitchFamily="18" charset="0"/>
              </a:rPr>
            </a:br>
            <a:r>
              <a:rPr lang="en-US" sz="6000" b="1">
                <a:solidFill>
                  <a:srgbClr val="C00000"/>
                </a:solidFill>
                <a:latin typeface="Times New Roman" panose="02020603050405020304" pitchFamily="18" charset="0"/>
                <a:cs typeface="Times New Roman" panose="02020603050405020304" pitchFamily="18" charset="0"/>
              </a:rPr>
              <a:t>kho dữ liệu</a:t>
            </a:r>
          </a:p>
        </p:txBody>
      </p:sp>
    </p:spTree>
    <p:extLst>
      <p:ext uri="{BB962C8B-B14F-4D97-AF65-F5344CB8AC3E}">
        <p14:creationId xmlns:p14="http://schemas.microsoft.com/office/powerpoint/2010/main" val="18263952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B588-9E9E-E67E-96C6-260F3E349C9E}"/>
              </a:ext>
            </a:extLst>
          </p:cNvPr>
          <p:cNvSpPr>
            <a:spLocks noGrp="1"/>
          </p:cNvSpPr>
          <p:nvPr>
            <p:ph type="title"/>
          </p:nvPr>
        </p:nvSpPr>
        <p:spPr>
          <a:xfrm>
            <a:off x="838200" y="365126"/>
            <a:ext cx="10515600" cy="939240"/>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Tiền xử lý dữ liệu</a:t>
            </a:r>
          </a:p>
        </p:txBody>
      </p:sp>
      <p:pic>
        <p:nvPicPr>
          <p:cNvPr id="4" name="Content Placeholder 3">
            <a:extLst>
              <a:ext uri="{FF2B5EF4-FFF2-40B4-BE49-F238E27FC236}">
                <a16:creationId xmlns:a16="http://schemas.microsoft.com/office/drawing/2014/main" id="{99B8E135-3CA8-EA1F-BBB9-F6FD7ADBE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654" y="1452283"/>
            <a:ext cx="10657146" cy="4919567"/>
          </a:xfrm>
          <a:prstGeom prst="rect">
            <a:avLst/>
          </a:prstGeom>
        </p:spPr>
      </p:pic>
    </p:spTree>
    <p:extLst>
      <p:ext uri="{BB962C8B-B14F-4D97-AF65-F5344CB8AC3E}">
        <p14:creationId xmlns:p14="http://schemas.microsoft.com/office/powerpoint/2010/main" val="27661214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B588-9E9E-E67E-96C6-260F3E349C9E}"/>
              </a:ext>
            </a:extLst>
          </p:cNvPr>
          <p:cNvSpPr>
            <a:spLocks noGrp="1"/>
          </p:cNvSpPr>
          <p:nvPr>
            <p:ph type="title"/>
          </p:nvPr>
        </p:nvSpPr>
        <p:spPr>
          <a:xfrm>
            <a:off x="838200" y="365126"/>
            <a:ext cx="10515600" cy="939240"/>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Tiền xử lý dữ liệu</a:t>
            </a:r>
          </a:p>
        </p:txBody>
      </p:sp>
      <p:pic>
        <p:nvPicPr>
          <p:cNvPr id="6" name="Content Placeholder 5">
            <a:extLst>
              <a:ext uri="{FF2B5EF4-FFF2-40B4-BE49-F238E27FC236}">
                <a16:creationId xmlns:a16="http://schemas.microsoft.com/office/drawing/2014/main" id="{366F0D7A-1E08-5998-78BE-9D0D559D9D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49824"/>
            <a:ext cx="10515600" cy="3471798"/>
          </a:xfrm>
          <a:prstGeom prst="rect">
            <a:avLst/>
          </a:prstGeom>
        </p:spPr>
      </p:pic>
    </p:spTree>
    <p:extLst>
      <p:ext uri="{BB962C8B-B14F-4D97-AF65-F5344CB8AC3E}">
        <p14:creationId xmlns:p14="http://schemas.microsoft.com/office/powerpoint/2010/main" val="20969958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B588-9E9E-E67E-96C6-260F3E349C9E}"/>
              </a:ext>
            </a:extLst>
          </p:cNvPr>
          <p:cNvSpPr>
            <a:spLocks noGrp="1"/>
          </p:cNvSpPr>
          <p:nvPr>
            <p:ph type="title"/>
          </p:nvPr>
        </p:nvSpPr>
        <p:spPr>
          <a:xfrm>
            <a:off x="838200" y="365126"/>
            <a:ext cx="10515600" cy="939240"/>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Tiền xử lý dữ liệu</a:t>
            </a:r>
          </a:p>
        </p:txBody>
      </p:sp>
      <p:pic>
        <p:nvPicPr>
          <p:cNvPr id="7" name="Content Placeholder 6">
            <a:extLst>
              <a:ext uri="{FF2B5EF4-FFF2-40B4-BE49-F238E27FC236}">
                <a16:creationId xmlns:a16="http://schemas.microsoft.com/office/drawing/2014/main" id="{26EB150C-17E4-68B9-EEAB-B851A59B20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2095"/>
            <a:ext cx="10515600" cy="4238397"/>
          </a:xfrm>
          <a:prstGeom prst="rect">
            <a:avLst/>
          </a:prstGeom>
        </p:spPr>
      </p:pic>
    </p:spTree>
    <p:extLst>
      <p:ext uri="{BB962C8B-B14F-4D97-AF65-F5344CB8AC3E}">
        <p14:creationId xmlns:p14="http://schemas.microsoft.com/office/powerpoint/2010/main" val="26180156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B588-9E9E-E67E-96C6-260F3E349C9E}"/>
              </a:ext>
            </a:extLst>
          </p:cNvPr>
          <p:cNvSpPr>
            <a:spLocks noGrp="1"/>
          </p:cNvSpPr>
          <p:nvPr>
            <p:ph type="title"/>
          </p:nvPr>
        </p:nvSpPr>
        <p:spPr>
          <a:xfrm>
            <a:off x="838200" y="365126"/>
            <a:ext cx="10515600" cy="939240"/>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Tiền xử lý dữ liệu</a:t>
            </a:r>
          </a:p>
        </p:txBody>
      </p:sp>
      <p:pic>
        <p:nvPicPr>
          <p:cNvPr id="5" name="Content Placeholder 4">
            <a:extLst>
              <a:ext uri="{FF2B5EF4-FFF2-40B4-BE49-F238E27FC236}">
                <a16:creationId xmlns:a16="http://schemas.microsoft.com/office/drawing/2014/main" id="{A1312A4B-7F06-A799-8736-9A0E176E0A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176" y="2552703"/>
            <a:ext cx="10515600" cy="2144150"/>
          </a:xfrm>
          <a:prstGeom prst="rect">
            <a:avLst/>
          </a:prstGeom>
        </p:spPr>
      </p:pic>
    </p:spTree>
    <p:extLst>
      <p:ext uri="{BB962C8B-B14F-4D97-AF65-F5344CB8AC3E}">
        <p14:creationId xmlns:p14="http://schemas.microsoft.com/office/powerpoint/2010/main" val="42115828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Thiết kế các Dim và Fact</a:t>
            </a:r>
          </a:p>
        </p:txBody>
      </p:sp>
      <p:sp>
        <p:nvSpPr>
          <p:cNvPr id="4" name="TextBox 3">
            <a:extLst>
              <a:ext uri="{FF2B5EF4-FFF2-40B4-BE49-F238E27FC236}">
                <a16:creationId xmlns:a16="http://schemas.microsoft.com/office/drawing/2014/main" id="{8FA518BC-B89F-A34C-D2DF-B48EC6E91F99}"/>
              </a:ext>
            </a:extLst>
          </p:cNvPr>
          <p:cNvSpPr txBox="1"/>
          <p:nvPr/>
        </p:nvSpPr>
        <p:spPr>
          <a:xfrm>
            <a:off x="1048871" y="1411942"/>
            <a:ext cx="2037737"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Các bảng Dim</a:t>
            </a:r>
          </a:p>
        </p:txBody>
      </p:sp>
      <p:pic>
        <p:nvPicPr>
          <p:cNvPr id="5" name="Content Placeholder 4">
            <a:extLst>
              <a:ext uri="{FF2B5EF4-FFF2-40B4-BE49-F238E27FC236}">
                <a16:creationId xmlns:a16="http://schemas.microsoft.com/office/drawing/2014/main" id="{6DC9CAC6-1279-9CD7-C39C-5BD22762C6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81072"/>
            <a:ext cx="5462498" cy="1594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3E6BBF0-D60A-EA89-18D2-E9BEBA084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58" y="3134709"/>
            <a:ext cx="5462498" cy="25655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35A7F21-7753-F149-38A8-7780304C9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259" y="4417462"/>
            <a:ext cx="5173980" cy="1818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88333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Thiết kế các Dim và Fact</a:t>
            </a:r>
          </a:p>
        </p:txBody>
      </p:sp>
      <p:sp>
        <p:nvSpPr>
          <p:cNvPr id="4" name="TextBox 3">
            <a:extLst>
              <a:ext uri="{FF2B5EF4-FFF2-40B4-BE49-F238E27FC236}">
                <a16:creationId xmlns:a16="http://schemas.microsoft.com/office/drawing/2014/main" id="{8FA518BC-B89F-A34C-D2DF-B48EC6E91F99}"/>
              </a:ext>
            </a:extLst>
          </p:cNvPr>
          <p:cNvSpPr txBox="1"/>
          <p:nvPr/>
        </p:nvSpPr>
        <p:spPr>
          <a:xfrm>
            <a:off x="1048871" y="1411942"/>
            <a:ext cx="2037737"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Các bảng Dim</a:t>
            </a:r>
          </a:p>
        </p:txBody>
      </p:sp>
      <p:pic>
        <p:nvPicPr>
          <p:cNvPr id="11" name="Content Placeholder 10">
            <a:extLst>
              <a:ext uri="{FF2B5EF4-FFF2-40B4-BE49-F238E27FC236}">
                <a16:creationId xmlns:a16="http://schemas.microsoft.com/office/drawing/2014/main" id="{3BB14445-BBB5-62AE-1D74-39DFA88B54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6594" y="2165844"/>
            <a:ext cx="6096851" cy="2086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4ED243A3-7A48-8E29-EAE7-58F2F862C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528959"/>
            <a:ext cx="5036820" cy="14960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C0B36D72-D66E-00E1-35BC-75AF3969E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8461" y="4528958"/>
            <a:ext cx="5318760" cy="1597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793976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Thiết kế các Dim và Fact</a:t>
            </a:r>
          </a:p>
        </p:txBody>
      </p:sp>
      <p:sp>
        <p:nvSpPr>
          <p:cNvPr id="4" name="TextBox 3">
            <a:extLst>
              <a:ext uri="{FF2B5EF4-FFF2-40B4-BE49-F238E27FC236}">
                <a16:creationId xmlns:a16="http://schemas.microsoft.com/office/drawing/2014/main" id="{8FA518BC-B89F-A34C-D2DF-B48EC6E91F99}"/>
              </a:ext>
            </a:extLst>
          </p:cNvPr>
          <p:cNvSpPr txBox="1"/>
          <p:nvPr/>
        </p:nvSpPr>
        <p:spPr>
          <a:xfrm>
            <a:off x="1048871" y="1411942"/>
            <a:ext cx="2090637"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Các bảng Fact</a:t>
            </a:r>
          </a:p>
        </p:txBody>
      </p:sp>
      <p:pic>
        <p:nvPicPr>
          <p:cNvPr id="6" name="Content Placeholder 5">
            <a:extLst>
              <a:ext uri="{FF2B5EF4-FFF2-40B4-BE49-F238E27FC236}">
                <a16:creationId xmlns:a16="http://schemas.microsoft.com/office/drawing/2014/main" id="{F4B4A096-D18F-E3D3-E205-1544F7786A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9508" y="1891166"/>
            <a:ext cx="6959233" cy="4601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45489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Thiết kế các Dim và Fact</a:t>
            </a:r>
          </a:p>
        </p:txBody>
      </p:sp>
      <p:sp>
        <p:nvSpPr>
          <p:cNvPr id="4" name="TextBox 3">
            <a:extLst>
              <a:ext uri="{FF2B5EF4-FFF2-40B4-BE49-F238E27FC236}">
                <a16:creationId xmlns:a16="http://schemas.microsoft.com/office/drawing/2014/main" id="{8FA518BC-B89F-A34C-D2DF-B48EC6E91F99}"/>
              </a:ext>
            </a:extLst>
          </p:cNvPr>
          <p:cNvSpPr txBox="1"/>
          <p:nvPr/>
        </p:nvSpPr>
        <p:spPr>
          <a:xfrm>
            <a:off x="1048871" y="1411942"/>
            <a:ext cx="2090637"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Các bảng Fact</a:t>
            </a:r>
          </a:p>
        </p:txBody>
      </p:sp>
      <p:pic>
        <p:nvPicPr>
          <p:cNvPr id="7" name="Content Placeholder 6">
            <a:extLst>
              <a:ext uri="{FF2B5EF4-FFF2-40B4-BE49-F238E27FC236}">
                <a16:creationId xmlns:a16="http://schemas.microsoft.com/office/drawing/2014/main" id="{DC66FCD2-8A2B-87FB-C518-6DEE27FD5E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083" y="1961895"/>
            <a:ext cx="7727834" cy="4530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66542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L</a:t>
            </a:r>
            <a:r>
              <a:rPr lang="vi-VN" sz="5000" b="1">
                <a:solidFill>
                  <a:srgbClr val="FF0000"/>
                </a:solidFill>
                <a:latin typeface="Times New Roman" panose="02020603050405020304" pitchFamily="18" charset="0"/>
                <a:cs typeface="Times New Roman" panose="02020603050405020304" pitchFamily="18" charset="0"/>
              </a:rPr>
              <a:t>ược đồ Constellation</a:t>
            </a:r>
            <a:endParaRPr lang="en-US" sz="5000" b="1">
              <a:solidFill>
                <a:srgbClr val="FF000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E2E6FD0-3B59-1B70-5612-6677DE25A4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1871" y="1270964"/>
            <a:ext cx="7651376" cy="5430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68021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2491-C7FF-CC15-AF8E-7F72F650E54F}"/>
              </a:ext>
            </a:extLst>
          </p:cNvPr>
          <p:cNvSpPr>
            <a:spLocks noGrp="1"/>
          </p:cNvSpPr>
          <p:nvPr>
            <p:ph type="ctrTitle"/>
          </p:nvPr>
        </p:nvSpPr>
        <p:spPr>
          <a:xfrm>
            <a:off x="1524000" y="793376"/>
            <a:ext cx="9144000" cy="806824"/>
          </a:xfrm>
        </p:spPr>
        <p:txBody>
          <a:bodyPr>
            <a:noAutofit/>
          </a:bodyPr>
          <a:lstStyle/>
          <a:p>
            <a:r>
              <a:rPr lang="en-US" b="1">
                <a:solidFill>
                  <a:srgbClr val="C00000"/>
                </a:solidFill>
                <a:latin typeface="Times New Roman" panose="02020603050405020304" pitchFamily="18" charset="0"/>
                <a:cs typeface="Times New Roman" panose="02020603050405020304" pitchFamily="18" charset="0"/>
              </a:rPr>
              <a:t>Chương trình</a:t>
            </a:r>
          </a:p>
        </p:txBody>
      </p:sp>
      <p:sp>
        <p:nvSpPr>
          <p:cNvPr id="9" name="TextBox 8">
            <a:extLst>
              <a:ext uri="{FF2B5EF4-FFF2-40B4-BE49-F238E27FC236}">
                <a16:creationId xmlns:a16="http://schemas.microsoft.com/office/drawing/2014/main" id="{2E196854-CCA5-3ACE-CCB5-D591A4C138EA}"/>
              </a:ext>
            </a:extLst>
          </p:cNvPr>
          <p:cNvSpPr txBox="1"/>
          <p:nvPr/>
        </p:nvSpPr>
        <p:spPr>
          <a:xfrm>
            <a:off x="3400201" y="1883513"/>
            <a:ext cx="6386685" cy="3471848"/>
          </a:xfrm>
          <a:prstGeom prst="rect">
            <a:avLst/>
          </a:prstGeom>
          <a:noFill/>
        </p:spPr>
        <p:txBody>
          <a:bodyPr wrap="none" rtlCol="0">
            <a:spAutoFit/>
          </a:bodyPr>
          <a:lstStyle/>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Giới thiệu tổng quan về dataset</a:t>
            </a:r>
          </a:p>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Thiết kế xây dựng kho dữ liệu</a:t>
            </a:r>
          </a:p>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Tích hợp dữ liệu vào kho (SSIS)</a:t>
            </a:r>
          </a:p>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Phân tích dữ liệu (SSAS) và biểu đồ </a:t>
            </a:r>
          </a:p>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Xây dựng Dashboard với PowerBI</a:t>
            </a:r>
          </a:p>
        </p:txBody>
      </p:sp>
    </p:spTree>
    <p:extLst>
      <p:ext uri="{BB962C8B-B14F-4D97-AF65-F5344CB8AC3E}">
        <p14:creationId xmlns:p14="http://schemas.microsoft.com/office/powerpoint/2010/main" val="25210758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02BF-AFDC-3CB8-E367-12EA968A068E}"/>
              </a:ext>
            </a:extLst>
          </p:cNvPr>
          <p:cNvSpPr>
            <a:spLocks noGrp="1"/>
          </p:cNvSpPr>
          <p:nvPr>
            <p:ph type="title"/>
          </p:nvPr>
        </p:nvSpPr>
        <p:spPr>
          <a:xfrm>
            <a:off x="3180229" y="2766218"/>
            <a:ext cx="5831542" cy="1325563"/>
          </a:xfrm>
        </p:spPr>
        <p:txBody>
          <a:bodyPr>
            <a:noAutofit/>
          </a:bodyPr>
          <a:lstStyle/>
          <a:p>
            <a:pPr algn="ctr">
              <a:lnSpc>
                <a:spcPct val="150000"/>
              </a:lnSpc>
            </a:pPr>
            <a:r>
              <a:rPr lang="en-US" sz="6000" b="1">
                <a:solidFill>
                  <a:srgbClr val="FF0000"/>
                </a:solidFill>
                <a:latin typeface="Times New Roman" panose="02020603050405020304" pitchFamily="18" charset="0"/>
                <a:cs typeface="Times New Roman" panose="02020603050405020304" pitchFamily="18" charset="0"/>
              </a:rPr>
              <a:t>Tích hợp dữ liệu vào kho (SSIS)</a:t>
            </a:r>
          </a:p>
        </p:txBody>
      </p:sp>
    </p:spTree>
    <p:extLst>
      <p:ext uri="{BB962C8B-B14F-4D97-AF65-F5344CB8AC3E}">
        <p14:creationId xmlns:p14="http://schemas.microsoft.com/office/powerpoint/2010/main" val="31824988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365126"/>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tạo mới project SSIS</a:t>
            </a:r>
          </a:p>
        </p:txBody>
      </p:sp>
      <p:pic>
        <p:nvPicPr>
          <p:cNvPr id="4" name="Content Placeholder 3">
            <a:extLst>
              <a:ext uri="{FF2B5EF4-FFF2-40B4-BE49-F238E27FC236}">
                <a16:creationId xmlns:a16="http://schemas.microsoft.com/office/drawing/2014/main" id="{357CBDF5-C03E-89E6-602B-259ECA268A2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27094"/>
            <a:ext cx="10515600" cy="4350810"/>
          </a:xfrm>
          <a:prstGeom prst="rect">
            <a:avLst/>
          </a:prstGeom>
        </p:spPr>
      </p:pic>
    </p:spTree>
    <p:extLst>
      <p:ext uri="{BB962C8B-B14F-4D97-AF65-F5344CB8AC3E}">
        <p14:creationId xmlns:p14="http://schemas.microsoft.com/office/powerpoint/2010/main" val="26274077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365126"/>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tạo mới project SSIS</a:t>
            </a:r>
          </a:p>
        </p:txBody>
      </p:sp>
      <p:pic>
        <p:nvPicPr>
          <p:cNvPr id="6" name="Content Placeholder 5">
            <a:extLst>
              <a:ext uri="{FF2B5EF4-FFF2-40B4-BE49-F238E27FC236}">
                <a16:creationId xmlns:a16="http://schemas.microsoft.com/office/drawing/2014/main" id="{4C32A7F5-750D-5545-375E-29EFBA13BD4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9663" y="1277472"/>
            <a:ext cx="9532674" cy="5036421"/>
          </a:xfrm>
          <a:prstGeom prst="rect">
            <a:avLst/>
          </a:prstGeom>
        </p:spPr>
      </p:pic>
    </p:spTree>
    <p:extLst>
      <p:ext uri="{BB962C8B-B14F-4D97-AF65-F5344CB8AC3E}">
        <p14:creationId xmlns:p14="http://schemas.microsoft.com/office/powerpoint/2010/main" val="33196302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365126"/>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tạo mới project SSIS</a:t>
            </a:r>
          </a:p>
        </p:txBody>
      </p:sp>
      <p:pic>
        <p:nvPicPr>
          <p:cNvPr id="7" name="Content Placeholder 6">
            <a:extLst>
              <a:ext uri="{FF2B5EF4-FFF2-40B4-BE49-F238E27FC236}">
                <a16:creationId xmlns:a16="http://schemas.microsoft.com/office/drawing/2014/main" id="{7C595FEC-2130-88C2-998D-FC6B3D75ED1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7202" y="1462554"/>
            <a:ext cx="9437596" cy="5030320"/>
          </a:xfrm>
          <a:prstGeom prst="rect">
            <a:avLst/>
          </a:prstGeom>
        </p:spPr>
      </p:pic>
    </p:spTree>
    <p:extLst>
      <p:ext uri="{BB962C8B-B14F-4D97-AF65-F5344CB8AC3E}">
        <p14:creationId xmlns:p14="http://schemas.microsoft.com/office/powerpoint/2010/main" val="30638135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0504A126-026D-45F6-5C50-46109BF52F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66598"/>
            <a:ext cx="4526952" cy="4883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CF7D6D1-A07D-5AB2-5A11-689061167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470" y="1266598"/>
            <a:ext cx="4867835" cy="4891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60678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7" name="Content Placeholder 6">
            <a:extLst>
              <a:ext uri="{FF2B5EF4-FFF2-40B4-BE49-F238E27FC236}">
                <a16:creationId xmlns:a16="http://schemas.microsoft.com/office/drawing/2014/main" id="{7F115B4F-0751-4C37-D23E-B3B046113F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53330"/>
            <a:ext cx="5023202" cy="5174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7201132-EA75-449D-6FD8-1452D077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62" y="1882589"/>
            <a:ext cx="5299459" cy="3300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29385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6" name="Content Placeholder 5">
            <a:extLst>
              <a:ext uri="{FF2B5EF4-FFF2-40B4-BE49-F238E27FC236}">
                <a16:creationId xmlns:a16="http://schemas.microsoft.com/office/drawing/2014/main" id="{6CF72CB0-6A17-D9AB-6215-3178185D6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260" y="1129554"/>
            <a:ext cx="5924563" cy="5160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727FFB8-7C57-3F12-0ADA-2E4213112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076" y="1398495"/>
            <a:ext cx="4951646" cy="46230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36013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4047BC54-692F-AF73-4791-0FCA7F49BEFD}"/>
              </a:ext>
            </a:extLst>
          </p:cNvPr>
          <p:cNvPicPr>
            <a:picLocks noGrp="1" noChangeAspect="1"/>
          </p:cNvPicPr>
          <p:nvPr>
            <p:ph idx="1"/>
          </p:nvPr>
        </p:nvPicPr>
        <p:blipFill>
          <a:blip r:embed="rId2"/>
          <a:stretch>
            <a:fillRect/>
          </a:stretch>
        </p:blipFill>
        <p:spPr>
          <a:xfrm>
            <a:off x="625908" y="1253330"/>
            <a:ext cx="5220705" cy="5387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6368143-5A2E-4EB9-C537-B93924715FEC}"/>
              </a:ext>
            </a:extLst>
          </p:cNvPr>
          <p:cNvPicPr>
            <a:picLocks noChangeAspect="1"/>
          </p:cNvPicPr>
          <p:nvPr/>
        </p:nvPicPr>
        <p:blipFill>
          <a:blip r:embed="rId3"/>
          <a:stretch>
            <a:fillRect/>
          </a:stretch>
        </p:blipFill>
        <p:spPr>
          <a:xfrm>
            <a:off x="6095999" y="1253330"/>
            <a:ext cx="5524575" cy="5387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69358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6" name="Content Placeholder 5">
            <a:extLst>
              <a:ext uri="{FF2B5EF4-FFF2-40B4-BE49-F238E27FC236}">
                <a16:creationId xmlns:a16="http://schemas.microsoft.com/office/drawing/2014/main" id="{3EA86054-A266-D1BE-272E-A8BCFA0A619F}"/>
              </a:ext>
            </a:extLst>
          </p:cNvPr>
          <p:cNvPicPr>
            <a:picLocks noGrp="1" noChangeAspect="1"/>
          </p:cNvPicPr>
          <p:nvPr>
            <p:ph idx="1"/>
          </p:nvPr>
        </p:nvPicPr>
        <p:blipFill>
          <a:blip r:embed="rId2"/>
          <a:stretch>
            <a:fillRect/>
          </a:stretch>
        </p:blipFill>
        <p:spPr>
          <a:xfrm>
            <a:off x="509704" y="1129554"/>
            <a:ext cx="6025567" cy="5066329"/>
          </a:xfrm>
          <a:prstGeom prst="rect">
            <a:avLst/>
          </a:prstGeom>
        </p:spPr>
      </p:pic>
      <p:pic>
        <p:nvPicPr>
          <p:cNvPr id="8" name="Picture 7">
            <a:extLst>
              <a:ext uri="{FF2B5EF4-FFF2-40B4-BE49-F238E27FC236}">
                <a16:creationId xmlns:a16="http://schemas.microsoft.com/office/drawing/2014/main" id="{2985EA31-6316-AFEF-23C5-189C8085C3C0}"/>
              </a:ext>
            </a:extLst>
          </p:cNvPr>
          <p:cNvPicPr>
            <a:picLocks noChangeAspect="1"/>
          </p:cNvPicPr>
          <p:nvPr/>
        </p:nvPicPr>
        <p:blipFill>
          <a:blip r:embed="rId3"/>
          <a:stretch>
            <a:fillRect/>
          </a:stretch>
        </p:blipFill>
        <p:spPr>
          <a:xfrm>
            <a:off x="6826879" y="1129554"/>
            <a:ext cx="4672789" cy="5066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45181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F0C5774D-01EC-4164-2EE9-31CB55829886}"/>
              </a:ext>
            </a:extLst>
          </p:cNvPr>
          <p:cNvPicPr>
            <a:picLocks noGrp="1" noChangeAspect="1"/>
          </p:cNvPicPr>
          <p:nvPr>
            <p:ph idx="1"/>
          </p:nvPr>
        </p:nvPicPr>
        <p:blipFill>
          <a:blip r:embed="rId2"/>
          <a:stretch>
            <a:fillRect/>
          </a:stretch>
        </p:blipFill>
        <p:spPr>
          <a:xfrm>
            <a:off x="838200" y="2219421"/>
            <a:ext cx="10515600" cy="2864497"/>
          </a:xfrm>
          <a:prstGeom prst="rect">
            <a:avLst/>
          </a:prstGeom>
        </p:spPr>
      </p:pic>
    </p:spTree>
    <p:extLst>
      <p:ext uri="{BB962C8B-B14F-4D97-AF65-F5344CB8AC3E}">
        <p14:creationId xmlns:p14="http://schemas.microsoft.com/office/powerpoint/2010/main" val="10411814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2491-C7FF-CC15-AF8E-7F72F650E54F}"/>
              </a:ext>
            </a:extLst>
          </p:cNvPr>
          <p:cNvSpPr>
            <a:spLocks noGrp="1"/>
          </p:cNvSpPr>
          <p:nvPr>
            <p:ph type="ctrTitle"/>
          </p:nvPr>
        </p:nvSpPr>
        <p:spPr>
          <a:xfrm>
            <a:off x="2501153" y="2393576"/>
            <a:ext cx="7189694" cy="2070847"/>
          </a:xfrm>
        </p:spPr>
        <p:txBody>
          <a:bodyPr>
            <a:noAutofit/>
          </a:bodyPr>
          <a:lstStyle/>
          <a:p>
            <a:pPr>
              <a:lnSpc>
                <a:spcPct val="150000"/>
              </a:lnSpc>
            </a:pPr>
            <a:r>
              <a:rPr lang="en-US" b="1">
                <a:solidFill>
                  <a:srgbClr val="C00000"/>
                </a:solidFill>
                <a:latin typeface="Times New Roman" panose="02020603050405020304" pitchFamily="18" charset="0"/>
                <a:cs typeface="Times New Roman" panose="02020603050405020304" pitchFamily="18" charset="0"/>
              </a:rPr>
              <a:t>Giới thiệu tổng quan về dataset</a:t>
            </a:r>
          </a:p>
        </p:txBody>
      </p:sp>
    </p:spTree>
    <p:extLst>
      <p:ext uri="{BB962C8B-B14F-4D97-AF65-F5344CB8AC3E}">
        <p14:creationId xmlns:p14="http://schemas.microsoft.com/office/powerpoint/2010/main" val="11416060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6" name="Content Placeholder 5">
            <a:extLst>
              <a:ext uri="{FF2B5EF4-FFF2-40B4-BE49-F238E27FC236}">
                <a16:creationId xmlns:a16="http://schemas.microsoft.com/office/drawing/2014/main" id="{EA4A9523-BE80-BFCE-C4EC-F33E3AF30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091" y="1253331"/>
            <a:ext cx="8750061" cy="5341568"/>
          </a:xfrm>
          <a:prstGeom prst="rect">
            <a:avLst/>
          </a:prstGeom>
        </p:spPr>
      </p:pic>
    </p:spTree>
    <p:extLst>
      <p:ext uri="{BB962C8B-B14F-4D97-AF65-F5344CB8AC3E}">
        <p14:creationId xmlns:p14="http://schemas.microsoft.com/office/powerpoint/2010/main" val="16509335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EE9209A1-BA71-4C9A-C0C9-CC87016E11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1778" y="1253330"/>
            <a:ext cx="8916374" cy="5228151"/>
          </a:xfrm>
          <a:prstGeom prst="rect">
            <a:avLst/>
          </a:prstGeom>
        </p:spPr>
      </p:pic>
    </p:spTree>
    <p:extLst>
      <p:ext uri="{BB962C8B-B14F-4D97-AF65-F5344CB8AC3E}">
        <p14:creationId xmlns:p14="http://schemas.microsoft.com/office/powerpoint/2010/main" val="38184373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6" name="Content Placeholder 5">
            <a:extLst>
              <a:ext uri="{FF2B5EF4-FFF2-40B4-BE49-F238E27FC236}">
                <a16:creationId xmlns:a16="http://schemas.microsoft.com/office/drawing/2014/main" id="{23AEFC12-20E8-62A3-8AF7-B706A857F65A}"/>
              </a:ext>
            </a:extLst>
          </p:cNvPr>
          <p:cNvPicPr>
            <a:picLocks noGrp="1" noChangeAspect="1"/>
          </p:cNvPicPr>
          <p:nvPr>
            <p:ph idx="1"/>
          </p:nvPr>
        </p:nvPicPr>
        <p:blipFill>
          <a:blip r:embed="rId2"/>
          <a:stretch>
            <a:fillRect/>
          </a:stretch>
        </p:blipFill>
        <p:spPr>
          <a:xfrm>
            <a:off x="718134" y="1428142"/>
            <a:ext cx="10755731" cy="4797845"/>
          </a:xfrm>
          <a:prstGeom prst="rect">
            <a:avLst/>
          </a:prstGeom>
        </p:spPr>
      </p:pic>
    </p:spTree>
    <p:extLst>
      <p:ext uri="{BB962C8B-B14F-4D97-AF65-F5344CB8AC3E}">
        <p14:creationId xmlns:p14="http://schemas.microsoft.com/office/powerpoint/2010/main" val="24088083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E8B137BA-387D-E572-A723-CCEC16B53A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1559" y="1420919"/>
            <a:ext cx="4288882" cy="481405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91561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6" name="Content Placeholder 5">
            <a:extLst>
              <a:ext uri="{FF2B5EF4-FFF2-40B4-BE49-F238E27FC236}">
                <a16:creationId xmlns:a16="http://schemas.microsoft.com/office/drawing/2014/main" id="{E0AE008D-4C62-24BD-2516-E5863E453A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239" y="1253330"/>
            <a:ext cx="7912832" cy="5387461"/>
          </a:xfrm>
          <a:prstGeom prst="rect">
            <a:avLst/>
          </a:prstGeom>
        </p:spPr>
      </p:pic>
    </p:spTree>
    <p:extLst>
      <p:ext uri="{BB962C8B-B14F-4D97-AF65-F5344CB8AC3E}">
        <p14:creationId xmlns:p14="http://schemas.microsoft.com/office/powerpoint/2010/main" val="12278790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5" name="Content Placeholder 4">
            <a:extLst>
              <a:ext uri="{FF2B5EF4-FFF2-40B4-BE49-F238E27FC236}">
                <a16:creationId xmlns:a16="http://schemas.microsoft.com/office/drawing/2014/main" id="{C154A86E-36B9-5862-9566-5F3C409C9B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67384" y="1129553"/>
            <a:ext cx="9209581" cy="5514467"/>
          </a:xfrm>
          <a:prstGeom prst="rect">
            <a:avLst/>
          </a:prstGeom>
        </p:spPr>
      </p:pic>
    </p:spTree>
    <p:extLst>
      <p:ext uri="{BB962C8B-B14F-4D97-AF65-F5344CB8AC3E}">
        <p14:creationId xmlns:p14="http://schemas.microsoft.com/office/powerpoint/2010/main" val="9963430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6" name="Content Placeholder 5">
            <a:extLst>
              <a:ext uri="{FF2B5EF4-FFF2-40B4-BE49-F238E27FC236}">
                <a16:creationId xmlns:a16="http://schemas.microsoft.com/office/drawing/2014/main" id="{B0077300-7D54-7ECD-3D9E-2D6F164E8893}"/>
              </a:ext>
            </a:extLst>
          </p:cNvPr>
          <p:cNvPicPr>
            <a:picLocks noGrp="1" noChangeAspect="1"/>
          </p:cNvPicPr>
          <p:nvPr>
            <p:ph idx="1"/>
          </p:nvPr>
        </p:nvPicPr>
        <p:blipFill>
          <a:blip r:embed="rId2"/>
          <a:stretch>
            <a:fillRect/>
          </a:stretch>
        </p:blipFill>
        <p:spPr>
          <a:xfrm>
            <a:off x="1517755" y="1253330"/>
            <a:ext cx="9030442" cy="5228151"/>
          </a:xfrm>
          <a:prstGeom prst="rect">
            <a:avLst/>
          </a:prstGeom>
        </p:spPr>
      </p:pic>
    </p:spTree>
    <p:extLst>
      <p:ext uri="{BB962C8B-B14F-4D97-AF65-F5344CB8AC3E}">
        <p14:creationId xmlns:p14="http://schemas.microsoft.com/office/powerpoint/2010/main" val="19956947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5" name="Content Placeholder 4">
            <a:extLst>
              <a:ext uri="{FF2B5EF4-FFF2-40B4-BE49-F238E27FC236}">
                <a16:creationId xmlns:a16="http://schemas.microsoft.com/office/drawing/2014/main" id="{E1CD239D-E220-599A-3F6D-77075E9EC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148" y="1253330"/>
            <a:ext cx="9061876" cy="5366135"/>
          </a:xfrm>
          <a:prstGeom prst="rect">
            <a:avLst/>
          </a:prstGeom>
        </p:spPr>
      </p:pic>
    </p:spTree>
    <p:extLst>
      <p:ext uri="{BB962C8B-B14F-4D97-AF65-F5344CB8AC3E}">
        <p14:creationId xmlns:p14="http://schemas.microsoft.com/office/powerpoint/2010/main" val="30916505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7" name="Content Placeholder 6">
            <a:extLst>
              <a:ext uri="{FF2B5EF4-FFF2-40B4-BE49-F238E27FC236}">
                <a16:creationId xmlns:a16="http://schemas.microsoft.com/office/drawing/2014/main" id="{3BA63D34-011F-911B-0B2B-223003E140C7}"/>
              </a:ext>
            </a:extLst>
          </p:cNvPr>
          <p:cNvPicPr>
            <a:picLocks noGrp="1" noChangeAspect="1"/>
          </p:cNvPicPr>
          <p:nvPr>
            <p:ph idx="1"/>
          </p:nvPr>
        </p:nvPicPr>
        <p:blipFill>
          <a:blip r:embed="rId2"/>
          <a:stretch>
            <a:fillRect/>
          </a:stretch>
        </p:blipFill>
        <p:spPr>
          <a:xfrm>
            <a:off x="1510655" y="1129554"/>
            <a:ext cx="9031839" cy="5535418"/>
          </a:xfrm>
          <a:prstGeom prst="rect">
            <a:avLst/>
          </a:prstGeom>
        </p:spPr>
      </p:pic>
    </p:spTree>
    <p:extLst>
      <p:ext uri="{BB962C8B-B14F-4D97-AF65-F5344CB8AC3E}">
        <p14:creationId xmlns:p14="http://schemas.microsoft.com/office/powerpoint/2010/main" val="28204197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5" name="Content Placeholder 4">
            <a:extLst>
              <a:ext uri="{FF2B5EF4-FFF2-40B4-BE49-F238E27FC236}">
                <a16:creationId xmlns:a16="http://schemas.microsoft.com/office/drawing/2014/main" id="{51206CB7-F6EB-E1E0-6EFE-2F193A8D43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7553" y="1129554"/>
            <a:ext cx="11245034" cy="5511238"/>
          </a:xfrm>
          <a:prstGeom prst="rect">
            <a:avLst/>
          </a:prstGeom>
        </p:spPr>
      </p:pic>
    </p:spTree>
    <p:extLst>
      <p:ext uri="{BB962C8B-B14F-4D97-AF65-F5344CB8AC3E}">
        <p14:creationId xmlns:p14="http://schemas.microsoft.com/office/powerpoint/2010/main" val="35196148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C243-C466-B727-11E3-3E2CE5DE6671}"/>
              </a:ext>
            </a:extLst>
          </p:cNvPr>
          <p:cNvSpPr>
            <a:spLocks noGrp="1"/>
          </p:cNvSpPr>
          <p:nvPr>
            <p:ph type="title"/>
          </p:nvPr>
        </p:nvSpPr>
        <p:spPr>
          <a:xfrm>
            <a:off x="838200" y="311337"/>
            <a:ext cx="6705600" cy="111405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Nguồn sử dụng dữ liệu</a:t>
            </a:r>
          </a:p>
        </p:txBody>
      </p:sp>
      <p:sp>
        <p:nvSpPr>
          <p:cNvPr id="5" name="Content Placeholder 4">
            <a:extLst>
              <a:ext uri="{FF2B5EF4-FFF2-40B4-BE49-F238E27FC236}">
                <a16:creationId xmlns:a16="http://schemas.microsoft.com/office/drawing/2014/main" id="{F906336F-8334-00AB-E7F7-AC81AF02E51E}"/>
              </a:ext>
            </a:extLst>
          </p:cNvPr>
          <p:cNvSpPr>
            <a:spLocks noGrp="1"/>
          </p:cNvSpPr>
          <p:nvPr>
            <p:ph idx="1"/>
          </p:nvPr>
        </p:nvSpPr>
        <p:spPr>
          <a:xfrm>
            <a:off x="838200" y="1425388"/>
            <a:ext cx="10515600" cy="4603657"/>
          </a:xfrm>
        </p:spPr>
        <p:txBody>
          <a:bodyPr>
            <a:normAutofit fontScale="85000" lnSpcReduction="10000"/>
          </a:bodyPr>
          <a:lstStyle/>
          <a:p>
            <a:pPr marL="0" indent="0" algn="just">
              <a:lnSpc>
                <a:spcPct val="160000"/>
              </a:lnSpc>
              <a:buNone/>
            </a:pPr>
            <a:r>
              <a:rPr lang="en-US" sz="3000" i="1">
                <a:latin typeface="Times New Roman" panose="02020603050405020304" pitchFamily="18" charset="0"/>
                <a:cs typeface="Times New Roman" panose="02020603050405020304" pitchFamily="18" charset="0"/>
              </a:rPr>
              <a:t>Giới thiệu về nơi cấp dữ liệu:</a:t>
            </a:r>
          </a:p>
          <a:p>
            <a:pPr algn="just">
              <a:lnSpc>
                <a:spcPct val="16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Kaggle là một nền tảng phổ biến dành cho các nhà khoa học dữ liệu và học viên máy học. </a:t>
            </a:r>
            <a:endParaRPr lang="en-US" sz="3000"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Nó lưu trữ một loạt các bộ dữ liệu, cuộc thi và sổ ghi chép, cho phép người dùng khám phá, phân tích và chia sẻ thông tin chi tiết dựa trên dữ liệu. </a:t>
            </a:r>
            <a:endParaRPr lang="en-US" sz="3000"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Với cộng đồng mạnh mẽ và các công cụ mạnh mẽ, Kaggle đóng vai trò là trung tâm cộng tác, học hỏi và đổi mới trong lĩnh vực khoa học dữ liệu.</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80391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6" name="Content Placeholder 5">
            <a:extLst>
              <a:ext uri="{FF2B5EF4-FFF2-40B4-BE49-F238E27FC236}">
                <a16:creationId xmlns:a16="http://schemas.microsoft.com/office/drawing/2014/main" id="{F4654924-6703-F348-798E-E5FB97C5B8E8}"/>
              </a:ext>
            </a:extLst>
          </p:cNvPr>
          <p:cNvPicPr>
            <a:picLocks noGrp="1" noChangeAspect="1"/>
          </p:cNvPicPr>
          <p:nvPr>
            <p:ph idx="1"/>
          </p:nvPr>
        </p:nvPicPr>
        <p:blipFill>
          <a:blip r:embed="rId2"/>
          <a:stretch>
            <a:fillRect/>
          </a:stretch>
        </p:blipFill>
        <p:spPr>
          <a:xfrm>
            <a:off x="3840999" y="1129554"/>
            <a:ext cx="4510001" cy="5194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61307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6" name="Content Placeholder 5">
            <a:extLst>
              <a:ext uri="{FF2B5EF4-FFF2-40B4-BE49-F238E27FC236}">
                <a16:creationId xmlns:a16="http://schemas.microsoft.com/office/drawing/2014/main" id="{F4654924-6703-F348-798E-E5FB97C5B8E8}"/>
              </a:ext>
            </a:extLst>
          </p:cNvPr>
          <p:cNvPicPr>
            <a:picLocks noGrp="1" noChangeAspect="1"/>
          </p:cNvPicPr>
          <p:nvPr>
            <p:ph idx="1"/>
          </p:nvPr>
        </p:nvPicPr>
        <p:blipFill>
          <a:blip r:embed="rId2"/>
          <a:stretch>
            <a:fillRect/>
          </a:stretch>
        </p:blipFill>
        <p:spPr>
          <a:xfrm>
            <a:off x="3840999" y="1129554"/>
            <a:ext cx="4510001" cy="5194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6901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B6A7-686B-8FB7-CAE4-DC6120C2ECB8}"/>
              </a:ext>
            </a:extLst>
          </p:cNvPr>
          <p:cNvSpPr>
            <a:spLocks noGrp="1"/>
          </p:cNvSpPr>
          <p:nvPr>
            <p:ph type="title"/>
          </p:nvPr>
        </p:nvSpPr>
        <p:spPr>
          <a:xfrm>
            <a:off x="2985247" y="2766218"/>
            <a:ext cx="6221506" cy="1325563"/>
          </a:xfrm>
        </p:spPr>
        <p:txBody>
          <a:bodyPr>
            <a:noAutofit/>
          </a:bodyPr>
          <a:lstStyle/>
          <a:p>
            <a:pPr algn="ctr"/>
            <a:r>
              <a:rPr lang="en-US" sz="6000" b="1">
                <a:solidFill>
                  <a:srgbClr val="FF0000"/>
                </a:solidFill>
                <a:latin typeface="Times New Roman" panose="02020603050405020304" pitchFamily="18" charset="0"/>
                <a:cs typeface="Times New Roman" panose="02020603050405020304" pitchFamily="18" charset="0"/>
              </a:rPr>
              <a:t>Phân tích dữ liệu (SSAS) </a:t>
            </a:r>
          </a:p>
        </p:txBody>
      </p:sp>
    </p:spTree>
    <p:extLst>
      <p:ext uri="{BB962C8B-B14F-4D97-AF65-F5344CB8AC3E}">
        <p14:creationId xmlns:p14="http://schemas.microsoft.com/office/powerpoint/2010/main" val="218256408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838200" y="365125"/>
            <a:ext cx="10515600" cy="1114051"/>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mô hình</a:t>
            </a:r>
          </a:p>
        </p:txBody>
      </p:sp>
      <p:pic>
        <p:nvPicPr>
          <p:cNvPr id="4" name="Content Placeholder 3">
            <a:extLst>
              <a:ext uri="{FF2B5EF4-FFF2-40B4-BE49-F238E27FC236}">
                <a16:creationId xmlns:a16="http://schemas.microsoft.com/office/drawing/2014/main" id="{732CD24C-C4A9-4D19-3ADE-8110A21653E7}"/>
              </a:ext>
            </a:extLst>
          </p:cNvPr>
          <p:cNvPicPr>
            <a:picLocks noGrp="1" noChangeAspect="1"/>
          </p:cNvPicPr>
          <p:nvPr>
            <p:ph idx="1"/>
          </p:nvPr>
        </p:nvPicPr>
        <p:blipFill>
          <a:blip r:embed="rId2"/>
          <a:stretch>
            <a:fillRect/>
          </a:stretch>
        </p:blipFill>
        <p:spPr>
          <a:xfrm>
            <a:off x="488576" y="1479176"/>
            <a:ext cx="6262571" cy="4733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221C4C3-6C1B-486C-C6A9-A1414E95C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616" y="1983578"/>
            <a:ext cx="4788526" cy="36441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78084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838200" y="365125"/>
            <a:ext cx="10515600" cy="1114051"/>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mô hình</a:t>
            </a:r>
          </a:p>
        </p:txBody>
      </p:sp>
      <p:pic>
        <p:nvPicPr>
          <p:cNvPr id="7" name="Content Placeholder 6">
            <a:extLst>
              <a:ext uri="{FF2B5EF4-FFF2-40B4-BE49-F238E27FC236}">
                <a16:creationId xmlns:a16="http://schemas.microsoft.com/office/drawing/2014/main" id="{2DD8BCE1-C056-768F-40D7-D7A5E93A4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494" y="1479176"/>
            <a:ext cx="6307356"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1339D009-435E-E900-005A-41EBFA8C5939}"/>
              </a:ext>
            </a:extLst>
          </p:cNvPr>
          <p:cNvPicPr>
            <a:picLocks noChangeAspect="1"/>
          </p:cNvPicPr>
          <p:nvPr/>
        </p:nvPicPr>
        <p:blipFill>
          <a:blip r:embed="rId3"/>
          <a:stretch>
            <a:fillRect/>
          </a:stretch>
        </p:blipFill>
        <p:spPr>
          <a:xfrm>
            <a:off x="7086364" y="1909481"/>
            <a:ext cx="4469142" cy="3455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824081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mô hình</a:t>
            </a:r>
          </a:p>
        </p:txBody>
      </p:sp>
      <p:pic>
        <p:nvPicPr>
          <p:cNvPr id="9" name="Content Placeholder 8">
            <a:extLst>
              <a:ext uri="{FF2B5EF4-FFF2-40B4-BE49-F238E27FC236}">
                <a16:creationId xmlns:a16="http://schemas.microsoft.com/office/drawing/2014/main" id="{E150B7F5-077F-8B2E-031B-447CF3A8E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9167" y="1302308"/>
            <a:ext cx="6869680" cy="5252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27545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mô hình</a:t>
            </a:r>
          </a:p>
        </p:txBody>
      </p:sp>
      <p:pic>
        <p:nvPicPr>
          <p:cNvPr id="5" name="Content Placeholder 4">
            <a:extLst>
              <a:ext uri="{FF2B5EF4-FFF2-40B4-BE49-F238E27FC236}">
                <a16:creationId xmlns:a16="http://schemas.microsoft.com/office/drawing/2014/main" id="{DC2D8E17-DC2E-0733-C4CB-A9AE439B7EA4}"/>
              </a:ext>
            </a:extLst>
          </p:cNvPr>
          <p:cNvPicPr>
            <a:picLocks noGrp="1" noChangeAspect="1"/>
          </p:cNvPicPr>
          <p:nvPr>
            <p:ph idx="1"/>
          </p:nvPr>
        </p:nvPicPr>
        <p:blipFill>
          <a:blip r:embed="rId2"/>
          <a:stretch>
            <a:fillRect/>
          </a:stretch>
        </p:blipFill>
        <p:spPr>
          <a:xfrm>
            <a:off x="3188371" y="1253331"/>
            <a:ext cx="5296723" cy="5520816"/>
          </a:xfrm>
          <a:prstGeom prst="rect">
            <a:avLst/>
          </a:prstGeom>
        </p:spPr>
      </p:pic>
    </p:spTree>
    <p:extLst>
      <p:ext uri="{BB962C8B-B14F-4D97-AF65-F5344CB8AC3E}">
        <p14:creationId xmlns:p14="http://schemas.microsoft.com/office/powerpoint/2010/main" val="987693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5" name="Hình ảnh 353">
            <a:extLst>
              <a:ext uri="{FF2B5EF4-FFF2-40B4-BE49-F238E27FC236}">
                <a16:creationId xmlns:a16="http://schemas.microsoft.com/office/drawing/2014/main" id="{C4219711-1B44-472E-1920-F632B7EDF7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0623" y="1190578"/>
            <a:ext cx="5276850" cy="4276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88C1EDD-FF30-7076-F8E6-BA2DADA4891F}"/>
              </a:ext>
            </a:extLst>
          </p:cNvPr>
          <p:cNvPicPr>
            <a:picLocks noChangeAspect="1"/>
          </p:cNvPicPr>
          <p:nvPr/>
        </p:nvPicPr>
        <p:blipFill>
          <a:blip r:embed="rId3"/>
          <a:stretch>
            <a:fillRect/>
          </a:stretch>
        </p:blipFill>
        <p:spPr>
          <a:xfrm>
            <a:off x="6184529" y="1190578"/>
            <a:ext cx="5597080" cy="4276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18828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7" name="Content Placeholder 6">
            <a:extLst>
              <a:ext uri="{FF2B5EF4-FFF2-40B4-BE49-F238E27FC236}">
                <a16:creationId xmlns:a16="http://schemas.microsoft.com/office/drawing/2014/main" id="{3683CDFC-EE2D-C754-785C-2509470CAF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2493" y="1481931"/>
            <a:ext cx="5225942"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BE00BE1-7D03-AA78-11AC-1E06D1FFDA78}"/>
              </a:ext>
            </a:extLst>
          </p:cNvPr>
          <p:cNvPicPr>
            <a:picLocks noChangeAspect="1"/>
          </p:cNvPicPr>
          <p:nvPr/>
        </p:nvPicPr>
        <p:blipFill>
          <a:blip r:embed="rId3"/>
          <a:stretch>
            <a:fillRect/>
          </a:stretch>
        </p:blipFill>
        <p:spPr>
          <a:xfrm>
            <a:off x="6096000" y="1481931"/>
            <a:ext cx="5254744" cy="4351338"/>
          </a:xfrm>
          <a:prstGeom prst="rect">
            <a:avLst/>
          </a:prstGeom>
        </p:spPr>
      </p:pic>
    </p:spTree>
    <p:extLst>
      <p:ext uri="{BB962C8B-B14F-4D97-AF65-F5344CB8AC3E}">
        <p14:creationId xmlns:p14="http://schemas.microsoft.com/office/powerpoint/2010/main" val="9143250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5" name="Content Placeholder 4">
            <a:extLst>
              <a:ext uri="{FF2B5EF4-FFF2-40B4-BE49-F238E27FC236}">
                <a16:creationId xmlns:a16="http://schemas.microsoft.com/office/drawing/2014/main" id="{04952C61-66B6-F14E-D570-CB4D6CB99E5E}"/>
              </a:ext>
            </a:extLst>
          </p:cNvPr>
          <p:cNvPicPr>
            <a:picLocks noGrp="1" noChangeAspect="1"/>
          </p:cNvPicPr>
          <p:nvPr>
            <p:ph idx="1"/>
          </p:nvPr>
        </p:nvPicPr>
        <p:blipFill>
          <a:blip r:embed="rId2"/>
          <a:stretch>
            <a:fillRect/>
          </a:stretch>
        </p:blipFill>
        <p:spPr>
          <a:xfrm>
            <a:off x="356315" y="1360908"/>
            <a:ext cx="5739685" cy="4784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2B43628-192A-A8CC-8322-88DD0BC40FF6}"/>
              </a:ext>
            </a:extLst>
          </p:cNvPr>
          <p:cNvPicPr>
            <a:picLocks noChangeAspect="1"/>
          </p:cNvPicPr>
          <p:nvPr/>
        </p:nvPicPr>
        <p:blipFill>
          <a:blip r:embed="rId3"/>
          <a:stretch>
            <a:fillRect/>
          </a:stretch>
        </p:blipFill>
        <p:spPr>
          <a:xfrm>
            <a:off x="6250629" y="1360908"/>
            <a:ext cx="5790348" cy="4784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84660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C243-C466-B727-11E3-3E2CE5DE6671}"/>
              </a:ext>
            </a:extLst>
          </p:cNvPr>
          <p:cNvSpPr>
            <a:spLocks noGrp="1"/>
          </p:cNvSpPr>
          <p:nvPr>
            <p:ph type="title"/>
          </p:nvPr>
        </p:nvSpPr>
        <p:spPr>
          <a:xfrm>
            <a:off x="838200" y="311337"/>
            <a:ext cx="6705600" cy="111405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Nguồn sử dụng dữ liệu</a:t>
            </a:r>
          </a:p>
        </p:txBody>
      </p:sp>
      <p:sp>
        <p:nvSpPr>
          <p:cNvPr id="5" name="Content Placeholder 4">
            <a:extLst>
              <a:ext uri="{FF2B5EF4-FFF2-40B4-BE49-F238E27FC236}">
                <a16:creationId xmlns:a16="http://schemas.microsoft.com/office/drawing/2014/main" id="{F906336F-8334-00AB-E7F7-AC81AF02E51E}"/>
              </a:ext>
            </a:extLst>
          </p:cNvPr>
          <p:cNvSpPr>
            <a:spLocks noGrp="1"/>
          </p:cNvSpPr>
          <p:nvPr>
            <p:ph idx="1"/>
          </p:nvPr>
        </p:nvSpPr>
        <p:spPr>
          <a:xfrm>
            <a:off x="838200" y="1825625"/>
            <a:ext cx="10515600" cy="3136340"/>
          </a:xfrm>
        </p:spPr>
        <p:txBody>
          <a:bodyPr>
            <a:normAutofit/>
          </a:bodyPr>
          <a:lstStyle/>
          <a:p>
            <a:pPr marL="0" indent="0">
              <a:lnSpc>
                <a:spcPct val="150000"/>
              </a:lnSpc>
              <a:buNone/>
            </a:pPr>
            <a:r>
              <a:rPr lang="en-US" sz="3000" i="1">
                <a:latin typeface="Times New Roman" panose="02020603050405020304" pitchFamily="18" charset="0"/>
                <a:cs typeface="Times New Roman" panose="02020603050405020304" pitchFamily="18" charset="0"/>
              </a:rPr>
              <a:t>Hướng dẫn tải tập dữ liệu:</a:t>
            </a:r>
          </a:p>
          <a:p>
            <a:pPr>
              <a:lnSpc>
                <a:spcPct val="150000"/>
              </a:lnSpc>
              <a:buFont typeface="Wingdings" panose="05000000000000000000" pitchFamily="2" charset="2"/>
              <a:buChar char="Ø"/>
            </a:pPr>
            <a:r>
              <a:rPr lang="en-US" sz="3000" i="1">
                <a:latin typeface="Times New Roman" panose="02020603050405020304" pitchFamily="18" charset="0"/>
                <a:cs typeface="Times New Roman" panose="02020603050405020304" pitchFamily="18" charset="0"/>
              </a:rPr>
              <a:t>Tập dữ liệu được tải từ đường đường dẫn: </a:t>
            </a:r>
            <a:r>
              <a:rPr lang="en-US" sz="3000" i="1">
                <a:latin typeface="Times New Roman" panose="02020603050405020304" pitchFamily="18" charset="0"/>
                <a:cs typeface="Times New Roman" panose="02020603050405020304" pitchFamily="18" charset="0"/>
                <a:hlinkClick r:id="rId2"/>
              </a:rPr>
              <a:t>https://www.kaggle.com/datasets/shashwatwork/dataco-smart-supply-chain-for-big-data-analysis</a:t>
            </a:r>
            <a:r>
              <a:rPr lang="en-US" sz="3000" i="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776620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7" name="Content Placeholder 6">
            <a:extLst>
              <a:ext uri="{FF2B5EF4-FFF2-40B4-BE49-F238E27FC236}">
                <a16:creationId xmlns:a16="http://schemas.microsoft.com/office/drawing/2014/main" id="{1DC3EE3C-A03D-F611-1C6B-90DC3EE2E7F6}"/>
              </a:ext>
            </a:extLst>
          </p:cNvPr>
          <p:cNvPicPr>
            <a:picLocks noGrp="1" noChangeAspect="1"/>
          </p:cNvPicPr>
          <p:nvPr>
            <p:ph idx="1"/>
          </p:nvPr>
        </p:nvPicPr>
        <p:blipFill>
          <a:blip r:embed="rId2"/>
          <a:stretch>
            <a:fillRect/>
          </a:stretch>
        </p:blipFill>
        <p:spPr>
          <a:xfrm>
            <a:off x="3383662" y="1048871"/>
            <a:ext cx="5558632" cy="5666867"/>
          </a:xfrm>
          <a:prstGeom prst="rect">
            <a:avLst/>
          </a:prstGeom>
        </p:spPr>
      </p:pic>
    </p:spTree>
    <p:extLst>
      <p:ext uri="{BB962C8B-B14F-4D97-AF65-F5344CB8AC3E}">
        <p14:creationId xmlns:p14="http://schemas.microsoft.com/office/powerpoint/2010/main" val="31532561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5" name="Content Placeholder 4">
            <a:extLst>
              <a:ext uri="{FF2B5EF4-FFF2-40B4-BE49-F238E27FC236}">
                <a16:creationId xmlns:a16="http://schemas.microsoft.com/office/drawing/2014/main" id="{9B6AB5BF-AD7B-505F-DF53-3F262CA84712}"/>
              </a:ext>
            </a:extLst>
          </p:cNvPr>
          <p:cNvPicPr>
            <a:picLocks noGrp="1" noChangeAspect="1"/>
          </p:cNvPicPr>
          <p:nvPr>
            <p:ph idx="1"/>
          </p:nvPr>
        </p:nvPicPr>
        <p:blipFill>
          <a:blip r:embed="rId2"/>
          <a:stretch>
            <a:fillRect/>
          </a:stretch>
        </p:blipFill>
        <p:spPr>
          <a:xfrm>
            <a:off x="1949469" y="1253331"/>
            <a:ext cx="8587690" cy="5398851"/>
          </a:xfrm>
          <a:prstGeom prst="rect">
            <a:avLst/>
          </a:prstGeom>
        </p:spPr>
      </p:pic>
    </p:spTree>
    <p:extLst>
      <p:ext uri="{BB962C8B-B14F-4D97-AF65-F5344CB8AC3E}">
        <p14:creationId xmlns:p14="http://schemas.microsoft.com/office/powerpoint/2010/main" val="39678692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6" name="Content Placeholder 5">
            <a:extLst>
              <a:ext uri="{FF2B5EF4-FFF2-40B4-BE49-F238E27FC236}">
                <a16:creationId xmlns:a16="http://schemas.microsoft.com/office/drawing/2014/main" id="{555A7D09-5A83-855B-97AE-1F44090A37FB}"/>
              </a:ext>
            </a:extLst>
          </p:cNvPr>
          <p:cNvPicPr>
            <a:picLocks noGrp="1" noChangeAspect="1"/>
          </p:cNvPicPr>
          <p:nvPr>
            <p:ph idx="1"/>
          </p:nvPr>
        </p:nvPicPr>
        <p:blipFill>
          <a:blip r:embed="rId2"/>
          <a:stretch>
            <a:fillRect/>
          </a:stretch>
        </p:blipFill>
        <p:spPr>
          <a:xfrm>
            <a:off x="1517570" y="1048872"/>
            <a:ext cx="9367234" cy="5603310"/>
          </a:xfrm>
          <a:prstGeom prst="rect">
            <a:avLst/>
          </a:prstGeom>
        </p:spPr>
      </p:pic>
    </p:spTree>
    <p:extLst>
      <p:ext uri="{BB962C8B-B14F-4D97-AF65-F5344CB8AC3E}">
        <p14:creationId xmlns:p14="http://schemas.microsoft.com/office/powerpoint/2010/main" val="22507151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5" name="Content Placeholder 4">
            <a:extLst>
              <a:ext uri="{FF2B5EF4-FFF2-40B4-BE49-F238E27FC236}">
                <a16:creationId xmlns:a16="http://schemas.microsoft.com/office/drawing/2014/main" id="{54EEB745-81E7-0AFC-5B99-4B9FFC5AD1DE}"/>
              </a:ext>
            </a:extLst>
          </p:cNvPr>
          <p:cNvPicPr>
            <a:picLocks noGrp="1" noChangeAspect="1"/>
          </p:cNvPicPr>
          <p:nvPr>
            <p:ph idx="1"/>
          </p:nvPr>
        </p:nvPicPr>
        <p:blipFill>
          <a:blip r:embed="rId2"/>
          <a:stretch>
            <a:fillRect/>
          </a:stretch>
        </p:blipFill>
        <p:spPr>
          <a:xfrm>
            <a:off x="1601502" y="1180619"/>
            <a:ext cx="8988996" cy="5471563"/>
          </a:xfrm>
          <a:prstGeom prst="rect">
            <a:avLst/>
          </a:prstGeom>
        </p:spPr>
      </p:pic>
    </p:spTree>
    <p:extLst>
      <p:ext uri="{BB962C8B-B14F-4D97-AF65-F5344CB8AC3E}">
        <p14:creationId xmlns:p14="http://schemas.microsoft.com/office/powerpoint/2010/main" val="28635001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6" name="Content Placeholder 5">
            <a:extLst>
              <a:ext uri="{FF2B5EF4-FFF2-40B4-BE49-F238E27FC236}">
                <a16:creationId xmlns:a16="http://schemas.microsoft.com/office/drawing/2014/main" id="{6DFF5487-9281-4E9C-3CD3-4E6F8FFC4E54}"/>
              </a:ext>
            </a:extLst>
          </p:cNvPr>
          <p:cNvPicPr>
            <a:picLocks noGrp="1" noChangeAspect="1"/>
          </p:cNvPicPr>
          <p:nvPr>
            <p:ph idx="1"/>
          </p:nvPr>
        </p:nvPicPr>
        <p:blipFill>
          <a:blip r:embed="rId2"/>
          <a:stretch>
            <a:fillRect/>
          </a:stretch>
        </p:blipFill>
        <p:spPr>
          <a:xfrm>
            <a:off x="730623" y="1048872"/>
            <a:ext cx="4405801" cy="5703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5D51E88-91F3-A034-F8AD-3094D3351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328" y="1425389"/>
            <a:ext cx="6171766" cy="4648164"/>
          </a:xfrm>
          <a:prstGeom prst="rect">
            <a:avLst/>
          </a:prstGeom>
        </p:spPr>
      </p:pic>
    </p:spTree>
    <p:extLst>
      <p:ext uri="{BB962C8B-B14F-4D97-AF65-F5344CB8AC3E}">
        <p14:creationId xmlns:p14="http://schemas.microsoft.com/office/powerpoint/2010/main" val="11683004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D88D-6D8A-DD27-D822-B4DEDE79E6C0}"/>
              </a:ext>
            </a:extLst>
          </p:cNvPr>
          <p:cNvSpPr>
            <a:spLocks noGrp="1"/>
          </p:cNvSpPr>
          <p:nvPr>
            <p:ph type="title"/>
          </p:nvPr>
        </p:nvSpPr>
        <p:spPr>
          <a:xfrm>
            <a:off x="2292723" y="2766218"/>
            <a:ext cx="7606553" cy="1325563"/>
          </a:xfrm>
        </p:spPr>
        <p:txBody>
          <a:bodyPr>
            <a:noAutofit/>
          </a:bodyPr>
          <a:lstStyle/>
          <a:p>
            <a:pPr algn="ctr">
              <a:lnSpc>
                <a:spcPct val="150000"/>
              </a:lnSpc>
            </a:pPr>
            <a:r>
              <a:rPr lang="en-US" sz="6000" b="1">
                <a:solidFill>
                  <a:srgbClr val="FF0000"/>
                </a:solidFill>
                <a:latin typeface="Times New Roman" panose="02020603050405020304" pitchFamily="18" charset="0"/>
                <a:cs typeface="Times New Roman" panose="02020603050405020304" pitchFamily="18" charset="0"/>
              </a:rPr>
              <a:t>Xây dựng Dashboard với PowerBI</a:t>
            </a:r>
          </a:p>
        </p:txBody>
      </p:sp>
    </p:spTree>
    <p:extLst>
      <p:ext uri="{BB962C8B-B14F-4D97-AF65-F5344CB8AC3E}">
        <p14:creationId xmlns:p14="http://schemas.microsoft.com/office/powerpoint/2010/main" val="34589177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CF34-A0E3-97FF-C0AE-68CDA0A2371B}"/>
              </a:ext>
            </a:extLst>
          </p:cNvPr>
          <p:cNvSpPr>
            <a:spLocks noGrp="1"/>
          </p:cNvSpPr>
          <p:nvPr>
            <p:ph type="title"/>
          </p:nvPr>
        </p:nvSpPr>
        <p:spPr>
          <a:xfrm>
            <a:off x="838200" y="365125"/>
            <a:ext cx="10515600" cy="1006475"/>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Trang chủ </a:t>
            </a:r>
          </a:p>
        </p:txBody>
      </p:sp>
      <p:pic>
        <p:nvPicPr>
          <p:cNvPr id="4" name="Content Placeholder 3">
            <a:extLst>
              <a:ext uri="{FF2B5EF4-FFF2-40B4-BE49-F238E27FC236}">
                <a16:creationId xmlns:a16="http://schemas.microsoft.com/office/drawing/2014/main" id="{8F4B8276-20CE-C9FA-2B4E-F76BAD0C9C46}"/>
              </a:ext>
            </a:extLst>
          </p:cNvPr>
          <p:cNvPicPr>
            <a:picLocks noGrp="1" noChangeAspect="1"/>
          </p:cNvPicPr>
          <p:nvPr>
            <p:ph idx="1"/>
          </p:nvPr>
        </p:nvPicPr>
        <p:blipFill>
          <a:blip r:embed="rId2"/>
          <a:stretch>
            <a:fillRect/>
          </a:stretch>
        </p:blipFill>
        <p:spPr>
          <a:xfrm>
            <a:off x="1358898" y="1597306"/>
            <a:ext cx="9267304" cy="4895569"/>
          </a:xfrm>
          <a:prstGeom prst="rect">
            <a:avLst/>
          </a:prstGeom>
        </p:spPr>
      </p:pic>
    </p:spTree>
    <p:extLst>
      <p:ext uri="{BB962C8B-B14F-4D97-AF65-F5344CB8AC3E}">
        <p14:creationId xmlns:p14="http://schemas.microsoft.com/office/powerpoint/2010/main" val="35736275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pic>
        <p:nvPicPr>
          <p:cNvPr id="6" name="Content Placeholder 5">
            <a:extLst>
              <a:ext uri="{FF2B5EF4-FFF2-40B4-BE49-F238E27FC236}">
                <a16:creationId xmlns:a16="http://schemas.microsoft.com/office/drawing/2014/main" id="{E7E0E414-7FF0-520F-1280-E65602104340}"/>
              </a:ext>
            </a:extLst>
          </p:cNvPr>
          <p:cNvPicPr>
            <a:picLocks noGrp="1" noChangeAspect="1"/>
          </p:cNvPicPr>
          <p:nvPr>
            <p:ph idx="1"/>
          </p:nvPr>
        </p:nvPicPr>
        <p:blipFill>
          <a:blip r:embed="rId2"/>
          <a:stretch>
            <a:fillRect/>
          </a:stretch>
        </p:blipFill>
        <p:spPr>
          <a:xfrm>
            <a:off x="1415567" y="1399272"/>
            <a:ext cx="9489998" cy="5367462"/>
          </a:xfrm>
        </p:spPr>
      </p:pic>
    </p:spTree>
    <p:extLst>
      <p:ext uri="{BB962C8B-B14F-4D97-AF65-F5344CB8AC3E}">
        <p14:creationId xmlns:p14="http://schemas.microsoft.com/office/powerpoint/2010/main" val="32182309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5" name="Content Placeholder 4">
            <a:extLst>
              <a:ext uri="{FF2B5EF4-FFF2-40B4-BE49-F238E27FC236}">
                <a16:creationId xmlns:a16="http://schemas.microsoft.com/office/drawing/2014/main" id="{8B1528DE-973E-51E3-6B78-230A597011A4}"/>
              </a:ext>
            </a:extLst>
          </p:cNvPr>
          <p:cNvSpPr>
            <a:spLocks noGrp="1"/>
          </p:cNvSpPr>
          <p:nvPr>
            <p:ph idx="1"/>
          </p:nvPr>
        </p:nvSpPr>
        <p:spPr>
          <a:xfrm>
            <a:off x="838200" y="2479395"/>
            <a:ext cx="10515600" cy="1899210"/>
          </a:xfrm>
        </p:spPr>
        <p:txBody>
          <a:bodyPr/>
          <a:lstStyle/>
          <a:p>
            <a:pPr marL="0" indent="0" algn="just">
              <a:lnSpc>
                <a:spcPct val="150000"/>
              </a:lnSpc>
              <a:buNone/>
            </a:pPr>
            <a:r>
              <a:rPr lang="en-US" sz="2500" i="1" kern="100">
                <a:latin typeface="Times New Roman" panose="02020603050405020304" pitchFamily="18" charset="0"/>
                <a:ea typeface="Calibri" panose="020F0502020204030204" pitchFamily="34" charset="0"/>
                <a:cs typeface="Times New Roman" panose="02020603050405020304" pitchFamily="18" charset="0"/>
              </a:rPr>
              <a:t>D</a:t>
            </a:r>
            <a:r>
              <a:rPr lang="en-US" sz="2500" i="1" kern="100">
                <a:effectLst/>
                <a:latin typeface="Times New Roman" panose="02020603050405020304" pitchFamily="18" charset="0"/>
                <a:ea typeface="Calibri" panose="020F0502020204030204" pitchFamily="34" charset="0"/>
                <a:cs typeface="Times New Roman" panose="02020603050405020304" pitchFamily="18" charset="0"/>
              </a:rPr>
              <a:t>ashboard Sales Report: gồm doanh số bán hàng và các biểu đồ liên quan đến doanh số và có thể theo dõi theo từng cửa hàng và từng mốc thời gian cụ thể</a:t>
            </a:r>
          </a:p>
          <a:p>
            <a:endParaRPr lang="en-US"/>
          </a:p>
        </p:txBody>
      </p:sp>
    </p:spTree>
    <p:extLst>
      <p:ext uri="{BB962C8B-B14F-4D97-AF65-F5344CB8AC3E}">
        <p14:creationId xmlns:p14="http://schemas.microsoft.com/office/powerpoint/2010/main" val="40078293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pic>
        <p:nvPicPr>
          <p:cNvPr id="3" name="Content Placeholder 2">
            <a:extLst>
              <a:ext uri="{FF2B5EF4-FFF2-40B4-BE49-F238E27FC236}">
                <a16:creationId xmlns:a16="http://schemas.microsoft.com/office/drawing/2014/main" id="{A557C242-D840-1F8B-0485-BD174FAF8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706" y="1744412"/>
            <a:ext cx="6102822" cy="3768882"/>
          </a:xfrm>
          <a:prstGeom prst="rect">
            <a:avLst/>
          </a:prstGeom>
        </p:spPr>
      </p:pic>
      <p:sp>
        <p:nvSpPr>
          <p:cNvPr id="4" name="TextBox 3">
            <a:extLst>
              <a:ext uri="{FF2B5EF4-FFF2-40B4-BE49-F238E27FC236}">
                <a16:creationId xmlns:a16="http://schemas.microsoft.com/office/drawing/2014/main" id="{AC789030-20A8-F605-7263-DA267C3E6FD5}"/>
              </a:ext>
            </a:extLst>
          </p:cNvPr>
          <p:cNvSpPr txBox="1"/>
          <p:nvPr/>
        </p:nvSpPr>
        <p:spPr>
          <a:xfrm>
            <a:off x="7097626" y="1197236"/>
            <a:ext cx="4870256" cy="5011949"/>
          </a:xfrm>
          <a:prstGeom prst="rect">
            <a:avLst/>
          </a:prstGeom>
          <a:noFill/>
        </p:spPr>
        <p:txBody>
          <a:bodyPr wrap="square" rtlCol="0">
            <a:spAutoFit/>
          </a:bodyPr>
          <a:lstStyle/>
          <a:p>
            <a:pPr algn="just">
              <a:lnSpc>
                <a:spcPct val="150000"/>
              </a:lnSpc>
            </a:pPr>
            <a:r>
              <a:rPr lang="vi-VN" sz="2400" i="1">
                <a:latin typeface="Times New Roman" panose="02020603050405020304" pitchFamily="18" charset="0"/>
                <a:cs typeface="Times New Roman" panose="02020603050405020304" pitchFamily="18" charset="0"/>
              </a:rPr>
              <a:t>Nhận xét: Ta thấy có 69373 số đơn hàng chiếm 38.43% số đơn hàng được đặt hàng từ Puerto Rico. Và 61.57% số đơn hàng được đặt từ EE. UU. Điều này có thể cho thấy rằng thị trường</a:t>
            </a:r>
            <a:r>
              <a:rPr lang="en-US" sz="2400" i="1">
                <a:latin typeface="Times New Roman" panose="02020603050405020304" pitchFamily="18" charset="0"/>
                <a:cs typeface="Times New Roman" panose="02020603050405020304" pitchFamily="18" charset="0"/>
              </a:rPr>
              <a:t> </a:t>
            </a:r>
            <a:r>
              <a:rPr lang="vi-VN" sz="2400" i="1">
                <a:latin typeface="Times New Roman" panose="02020603050405020304" pitchFamily="18" charset="0"/>
                <a:cs typeface="Times New Roman" panose="02020603050405020304" pitchFamily="18" charset="0"/>
              </a:rPr>
              <a:t>tập trung chủ yếu vào khách hàng ở EE.UU. Sắp tới có thể mở rộng thị trường sang các quốc gia để phát triển doanh thu</a:t>
            </a:r>
            <a:endParaRPr lang="en-US" sz="24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83895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44101"/>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838200" y="1452282"/>
            <a:ext cx="10515600" cy="4603657"/>
          </a:xfrm>
        </p:spPr>
        <p:txBody>
          <a:bodyPr>
            <a:normAutofit fontScale="850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Tập dữ liệu "DataCo Smart Supply Chain for Big Data Analysis" là một bộ dữ liệu bao gồm các thông tin liên quan đến đơn đặt hàng của một chuỗi bán lẻ lớn, được tải lên trang Kaggle. </a:t>
            </a: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Tập dữ liệu này chứa thông tin về các đơn đặt hàng, sản phẩm, nhà cung cấp và khách hàng trong hệ thống chuỗi cung ứng của một công ty. </a:t>
            </a: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Dữ liệu có thể được sử dụng để phân tích doanh số của chuỗi bán lẻ, quản lý các đơn hàng được vận chuyển đến các khu vực và đưa ra chiến lược kinh doanh về trong tương lai.</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044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7097626" y="1465730"/>
            <a:ext cx="4471668" cy="4639860"/>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hầu hết từ 2015 – 2017 thì doanh thu năm ở mức ổn định hơn 10M không có biến đổi nhiều. Nếu trong những năm tiếp theo không có sự phát triển thì cần phải xem xét lại chất lượng sản phẩm và cách tiếp cận với khách hàng</a:t>
            </a:r>
            <a:endParaRPr lang="en-US" sz="2500" i="1">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E98F2087-1DF7-6167-0489-44C20C4194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577" y="1573754"/>
            <a:ext cx="6179672" cy="3939540"/>
          </a:xfrm>
          <a:prstGeom prst="rect">
            <a:avLst/>
          </a:prstGeom>
        </p:spPr>
      </p:pic>
    </p:spTree>
    <p:extLst>
      <p:ext uri="{BB962C8B-B14F-4D97-AF65-F5344CB8AC3E}">
        <p14:creationId xmlns:p14="http://schemas.microsoft.com/office/powerpoint/2010/main" val="12556404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6696634" y="1465730"/>
            <a:ext cx="5163671" cy="5115311"/>
          </a:xfrm>
          <a:prstGeom prst="rect">
            <a:avLst/>
          </a:prstGeom>
          <a:noFill/>
        </p:spPr>
        <p:txBody>
          <a:bodyPr wrap="square" rtlCol="0">
            <a:spAutoFit/>
          </a:bodyPr>
          <a:lstStyle/>
          <a:p>
            <a:pPr algn="just">
              <a:lnSpc>
                <a:spcPct val="150000"/>
              </a:lnSpc>
            </a:pPr>
            <a:r>
              <a:rPr lang="vi-VN" sz="2000" i="1">
                <a:latin typeface="Times New Roman" panose="02020603050405020304" pitchFamily="18" charset="0"/>
                <a:cs typeface="Times New Roman" panose="02020603050405020304" pitchFamily="18" charset="0"/>
              </a:rPr>
              <a:t>Nhận xét: Ta thấy khách hàng thông thường chiếm doanh thu lớn nhất với 17.16M chiếm 51,93% tiếp sau đó là công ty với 10,03M chiếm 30,35%. Và phần còn lại là các văn phòng. Điều này cho thấy rằng doanh nghiệp của bạn có thể đang tập trung chủ yếu vào khách hàng cá nhân và các công ty. Để tăng doanh thu và thì cần phải đa dạng hóa khách hàng khác và cần tập trung vào việc cải thiện dịch vụ và sản phẩm để giữ chân được các khách hàng hiện tại và thu hút được khách hàng mới.</a:t>
            </a:r>
            <a:endParaRPr lang="en-US" sz="2000" i="1">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8531DFAC-8619-667C-2B2B-805D5CFC2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711" y="1669269"/>
            <a:ext cx="6016111" cy="3951602"/>
          </a:xfrm>
          <a:prstGeom prst="rect">
            <a:avLst/>
          </a:prstGeom>
        </p:spPr>
      </p:pic>
    </p:spTree>
    <p:extLst>
      <p:ext uri="{BB962C8B-B14F-4D97-AF65-F5344CB8AC3E}">
        <p14:creationId xmlns:p14="http://schemas.microsoft.com/office/powerpoint/2010/main" val="26456559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6696634" y="1465730"/>
            <a:ext cx="5163671" cy="4191981"/>
          </a:xfrm>
          <a:prstGeom prst="rect">
            <a:avLst/>
          </a:prstGeom>
          <a:noFill/>
        </p:spPr>
        <p:txBody>
          <a:bodyPr wrap="square" rtlCol="0">
            <a:spAutoFit/>
          </a:bodyPr>
          <a:lstStyle/>
          <a:p>
            <a:pPr algn="just">
              <a:lnSpc>
                <a:spcPct val="150000"/>
              </a:lnSpc>
            </a:pPr>
            <a:r>
              <a:rPr lang="vi-VN" sz="2000" i="1">
                <a:latin typeface="Times New Roman" panose="02020603050405020304" pitchFamily="18" charset="0"/>
                <a:cs typeface="Times New Roman" panose="02020603050405020304" pitchFamily="18" charset="0"/>
              </a:rPr>
              <a:t>Nhận xét: Ta thấy khách hàng thanh toán qua ví trả sau chiếm doanh thu nhiều nhất với doanh thu 12.64M chiếm 38,24%. Điều này cho thấy rằng phương thức thanh toán này đang trở thành một lựa chọn phổ biến trong việc thanh toán cho sản phẩm hoặc dịch vụ. Tiếp theo là phương thức chuyển khoản chiếm 27,73% tiếp theo là trả qua thé với 7.63M chiếm 23,09% và phần còn lại là tiền mặt chiemes 10,94%. </a:t>
            </a:r>
            <a:endParaRPr lang="en-US" sz="2000" i="1">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4BEC0CF3-5188-95BF-4FA5-2B1E87E4EC24}"/>
              </a:ext>
            </a:extLst>
          </p:cNvPr>
          <p:cNvPicPr>
            <a:picLocks noGrp="1" noChangeAspect="1"/>
          </p:cNvPicPr>
          <p:nvPr>
            <p:ph idx="1"/>
          </p:nvPr>
        </p:nvPicPr>
        <p:blipFill>
          <a:blip r:embed="rId2"/>
          <a:stretch>
            <a:fillRect/>
          </a:stretch>
        </p:blipFill>
        <p:spPr>
          <a:xfrm>
            <a:off x="838200" y="1798405"/>
            <a:ext cx="5578039" cy="3765176"/>
          </a:xfrm>
        </p:spPr>
      </p:pic>
    </p:spTree>
    <p:extLst>
      <p:ext uri="{BB962C8B-B14F-4D97-AF65-F5344CB8AC3E}">
        <p14:creationId xmlns:p14="http://schemas.microsoft.com/office/powerpoint/2010/main" val="14414494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202108"/>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6602505" y="1109070"/>
            <a:ext cx="5163671" cy="4639860"/>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khách hàng Mary Smith mua hàng nhiều nhất chiếm 4.3M doanh thu của Công ty. Hầu hết các khách hàng hiện tại không có sự chênh lệnh nhiều. Điều này cho thấy cần có thay đổi chiến lược thu hút với các khách hàng hiện tại và các khách hàng tương lai</a:t>
            </a:r>
            <a:endParaRPr lang="en-US" sz="2500" i="1">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028987B-B5BD-589A-450B-DFD89CE7CD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047" y="1465730"/>
            <a:ext cx="5309028" cy="4383741"/>
          </a:xfrm>
          <a:prstGeom prst="rect">
            <a:avLst/>
          </a:prstGeom>
        </p:spPr>
      </p:pic>
    </p:spTree>
    <p:extLst>
      <p:ext uri="{BB962C8B-B14F-4D97-AF65-F5344CB8AC3E}">
        <p14:creationId xmlns:p14="http://schemas.microsoft.com/office/powerpoint/2010/main" val="9846869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451673" y="96184"/>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6230473" y="1196788"/>
            <a:ext cx="5509856" cy="5302798"/>
          </a:xfrm>
          <a:prstGeom prst="rect">
            <a:avLst/>
          </a:prstGeom>
          <a:noFill/>
        </p:spPr>
        <p:txBody>
          <a:bodyPr wrap="square" rtlCol="0">
            <a:spAutoFit/>
          </a:bodyPr>
          <a:lstStyle/>
          <a:p>
            <a:pPr algn="just">
              <a:lnSpc>
                <a:spcPct val="150000"/>
              </a:lnSpc>
            </a:pPr>
            <a:r>
              <a:rPr lang="vi-VN" sz="1900" i="1">
                <a:latin typeface="Times New Roman" panose="02020603050405020304" pitchFamily="18" charset="0"/>
                <a:cs typeface="Times New Roman" panose="02020603050405020304" pitchFamily="18" charset="0"/>
              </a:rPr>
              <a:t>Nhận xét: Hầu hết số đơn hàng đã được hoàn thành với 59.49K số đơn hàng. Tiếp theo chờ thanh toán chiếm 39.83K số đơn hàng. Trong khi đó trạng thái đơn hàng hủy chiếm 3.69K số đơn hàng và tiếp theo là số đơn hàng hủy và số đơn hàng tài khoản chưa xác minh. Điều này cho thấy rằng tỷ lệ hủy đơn và các trường hợp nghi ngờ gian lận là khá thấp trong doanh nghiệp của bạn. Tuy nhiên, để tăng hiệu quả kinh doanh doanh nghiệp nên tập trung vào việc giảm thiểu số lượng đơn hàng bị hủy và đảm bảo rằng quá trình thanh toán được hoàn tất nhanh chóng để khách hàng có trải nghiệm mua hàng tốt hơn</a:t>
            </a:r>
            <a:r>
              <a:rPr lang="en-US" sz="1900" i="1">
                <a:latin typeface="Times New Roman" panose="02020603050405020304" pitchFamily="18" charset="0"/>
                <a:cs typeface="Times New Roman" panose="02020603050405020304" pitchFamily="18" charset="0"/>
              </a:rPr>
              <a:t>.</a:t>
            </a:r>
          </a:p>
        </p:txBody>
      </p:sp>
      <p:pic>
        <p:nvPicPr>
          <p:cNvPr id="7" name="Content Placeholder 6">
            <a:extLst>
              <a:ext uri="{FF2B5EF4-FFF2-40B4-BE49-F238E27FC236}">
                <a16:creationId xmlns:a16="http://schemas.microsoft.com/office/drawing/2014/main" id="{3009001A-7FBE-F35A-60B2-4CBC0EFD01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673" y="1559860"/>
            <a:ext cx="5509856" cy="4222376"/>
          </a:xfrm>
          <a:prstGeom prst="rect">
            <a:avLst/>
          </a:prstGeom>
        </p:spPr>
      </p:pic>
    </p:spTree>
    <p:extLst>
      <p:ext uri="{BB962C8B-B14F-4D97-AF65-F5344CB8AC3E}">
        <p14:creationId xmlns:p14="http://schemas.microsoft.com/office/powerpoint/2010/main" val="7573370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pic>
        <p:nvPicPr>
          <p:cNvPr id="6" name="Content Placeholder 5">
            <a:extLst>
              <a:ext uri="{FF2B5EF4-FFF2-40B4-BE49-F238E27FC236}">
                <a16:creationId xmlns:a16="http://schemas.microsoft.com/office/drawing/2014/main" id="{B3006041-4E07-780E-A827-6A1A6BCEEE16}"/>
              </a:ext>
            </a:extLst>
          </p:cNvPr>
          <p:cNvPicPr>
            <a:picLocks noGrp="1" noChangeAspect="1"/>
          </p:cNvPicPr>
          <p:nvPr>
            <p:ph idx="1"/>
          </p:nvPr>
        </p:nvPicPr>
        <p:blipFill>
          <a:blip r:embed="rId2"/>
          <a:stretch>
            <a:fillRect/>
          </a:stretch>
        </p:blipFill>
        <p:spPr>
          <a:xfrm>
            <a:off x="886189" y="1086036"/>
            <a:ext cx="10198670" cy="5529231"/>
          </a:xfrm>
          <a:prstGeom prst="rect">
            <a:avLst/>
          </a:prstGeom>
        </p:spPr>
      </p:pic>
    </p:spTree>
    <p:extLst>
      <p:ext uri="{BB962C8B-B14F-4D97-AF65-F5344CB8AC3E}">
        <p14:creationId xmlns:p14="http://schemas.microsoft.com/office/powerpoint/2010/main" val="17044035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5" name="Content Placeholder 4">
            <a:extLst>
              <a:ext uri="{FF2B5EF4-FFF2-40B4-BE49-F238E27FC236}">
                <a16:creationId xmlns:a16="http://schemas.microsoft.com/office/drawing/2014/main" id="{39C97828-9835-5B21-6856-860D869F7D25}"/>
              </a:ext>
            </a:extLst>
          </p:cNvPr>
          <p:cNvSpPr>
            <a:spLocks noGrp="1"/>
          </p:cNvSpPr>
          <p:nvPr>
            <p:ph idx="1"/>
          </p:nvPr>
        </p:nvSpPr>
        <p:spPr>
          <a:xfrm>
            <a:off x="838200" y="2242484"/>
            <a:ext cx="10515600" cy="2154704"/>
          </a:xfrm>
        </p:spPr>
        <p:txBody>
          <a:bodyPr>
            <a:normAutofit/>
          </a:bodyPr>
          <a:lstStyle/>
          <a:p>
            <a:pPr marL="0" indent="0" algn="just">
              <a:lnSpc>
                <a:spcPct val="150000"/>
              </a:lnSpc>
              <a:buNone/>
            </a:pPr>
            <a:r>
              <a:rPr lang="en-US" sz="2500" i="1">
                <a:latin typeface="Times New Roman" panose="02020603050405020304" pitchFamily="18" charset="0"/>
                <a:cs typeface="Times New Roman" panose="02020603050405020304" pitchFamily="18" charset="0"/>
              </a:rPr>
              <a:t>D</a:t>
            </a:r>
            <a:r>
              <a:rPr lang="vi-VN" sz="2500" i="1">
                <a:latin typeface="Times New Roman" panose="02020603050405020304" pitchFamily="18" charset="0"/>
                <a:cs typeface="Times New Roman" panose="02020603050405020304" pitchFamily="18" charset="0"/>
              </a:rPr>
              <a:t>ashboard Profit Report: gồm lợi nhuận đơn hàng và các biểu đồ liên quan đến lợi nhuận và có thể theo dõi theo từng cửa hàng và từng tháng năm cụ thể.</a:t>
            </a:r>
            <a:endParaRPr lang="en-US" sz="25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14400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5395709" y="1382719"/>
            <a:ext cx="5509856" cy="4062779"/>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a:t>
            </a:r>
            <a:r>
              <a:rPr lang="en-US" sz="2500" i="1">
                <a:latin typeface="Times New Roman" panose="02020603050405020304" pitchFamily="18" charset="0"/>
                <a:cs typeface="Times New Roman" panose="02020603050405020304" pitchFamily="18" charset="0"/>
              </a:rPr>
              <a:t> B</a:t>
            </a:r>
            <a:r>
              <a:rPr lang="vi-VN" sz="2500" i="1">
                <a:latin typeface="Times New Roman" panose="02020603050405020304" pitchFamily="18" charset="0"/>
                <a:cs typeface="Times New Roman" panose="02020603050405020304" pitchFamily="18" charset="0"/>
              </a:rPr>
              <a:t>ảng xếp hạng lợi nhuận của các sản phẩm được bán. Ta thấy Children’s heaters có lợi nhuận cao nhất với 27178. Ta thấy cần thu hút các sản phẩm khác cho các khách hàng mới, khách hàng tiềm năng để tăng doanh thu lợi nhuận</a:t>
            </a:r>
            <a:r>
              <a:rPr lang="en-US" sz="2500" i="1">
                <a:latin typeface="Times New Roman" panose="02020603050405020304" pitchFamily="18" charset="0"/>
                <a:cs typeface="Times New Roman" panose="02020603050405020304" pitchFamily="18" charset="0"/>
              </a:rPr>
              <a:t>.</a:t>
            </a:r>
          </a:p>
        </p:txBody>
      </p:sp>
      <p:pic>
        <p:nvPicPr>
          <p:cNvPr id="6" name="Content Placeholder 5">
            <a:extLst>
              <a:ext uri="{FF2B5EF4-FFF2-40B4-BE49-F238E27FC236}">
                <a16:creationId xmlns:a16="http://schemas.microsoft.com/office/drawing/2014/main" id="{F821C49F-DA72-3080-173B-F3D2FDA78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407" y="1210235"/>
            <a:ext cx="4033087" cy="5388559"/>
          </a:xfrm>
          <a:prstGeom prst="rect">
            <a:avLst/>
          </a:prstGeom>
        </p:spPr>
      </p:pic>
    </p:spTree>
    <p:extLst>
      <p:ext uri="{BB962C8B-B14F-4D97-AF65-F5344CB8AC3E}">
        <p14:creationId xmlns:p14="http://schemas.microsoft.com/office/powerpoint/2010/main" val="10148582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5827059" y="1460060"/>
            <a:ext cx="5509856" cy="4639860"/>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lợi nhuận của Fishing là cao nhất với 756220.77. Tiếp theo là các mặt hàng như Cleats, Camping &amp; Hiking,… Cần đẩy mạnh tiếp tục các doanh mục hàng với lợi nhuận cao và cần có thu hút các mặt hàng lợi nhuận đến các khách hàng khác hoặc có thể cân nhắc bỏ mặt hàng đó</a:t>
            </a:r>
            <a:r>
              <a:rPr lang="en-US" sz="2500" i="1">
                <a:latin typeface="Times New Roman" panose="02020603050405020304" pitchFamily="18" charset="0"/>
                <a:cs typeface="Times New Roman" panose="02020603050405020304" pitchFamily="18" charset="0"/>
              </a:rPr>
              <a:t>.</a:t>
            </a:r>
          </a:p>
        </p:txBody>
      </p:sp>
      <p:pic>
        <p:nvPicPr>
          <p:cNvPr id="7" name="Content Placeholder 6">
            <a:extLst>
              <a:ext uri="{FF2B5EF4-FFF2-40B4-BE49-F238E27FC236}">
                <a16:creationId xmlns:a16="http://schemas.microsoft.com/office/drawing/2014/main" id="{557FED4C-0158-62D6-E4B6-7364C35DA5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714" y="2061303"/>
            <a:ext cx="4988995" cy="3380867"/>
          </a:xfrm>
          <a:prstGeom prst="rect">
            <a:avLst/>
          </a:prstGeom>
        </p:spPr>
      </p:pic>
    </p:spTree>
    <p:extLst>
      <p:ext uri="{BB962C8B-B14F-4D97-AF65-F5344CB8AC3E}">
        <p14:creationId xmlns:p14="http://schemas.microsoft.com/office/powerpoint/2010/main" val="1517013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855085" y="4329953"/>
            <a:ext cx="10229774" cy="1754455"/>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Hầu hết lợi nhuận các ngày đều trên 120K. Có ngày lợi nhuận cao nhất gần 160K. Còn một vài ngày lợi nhuật dưới 120K. Cần đẩy mạnh đẩy chiến dịch, thu hút các khách hàng để tăng lợi nhuận.</a:t>
            </a:r>
            <a:endParaRPr lang="en-US" sz="2500" i="1">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422E28C-A282-A0CE-9245-E519263EC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602" y="1318979"/>
            <a:ext cx="9530549" cy="2768927"/>
          </a:xfrm>
          <a:prstGeom prst="rect">
            <a:avLst/>
          </a:prstGeom>
        </p:spPr>
      </p:pic>
    </p:spTree>
    <p:extLst>
      <p:ext uri="{BB962C8B-B14F-4D97-AF65-F5344CB8AC3E}">
        <p14:creationId xmlns:p14="http://schemas.microsoft.com/office/powerpoint/2010/main" val="10278129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564776" y="1573306"/>
            <a:ext cx="11268636" cy="4603657"/>
          </a:xfrm>
        </p:spPr>
        <p:txBody>
          <a:bodyPr>
            <a:normAutofit fontScale="92500" lnSpcReduction="20000"/>
          </a:bodyPr>
          <a:lstStyle/>
          <a:p>
            <a:pPr marL="0" indent="0" algn="just">
              <a:lnSpc>
                <a:spcPct val="150000"/>
              </a:lnSpc>
              <a:buNone/>
            </a:pPr>
            <a:r>
              <a:rPr lang="en-US" sz="2500" i="1">
                <a:latin typeface="Times New Roman" panose="02020603050405020304" pitchFamily="18" charset="0"/>
                <a:cs typeface="Times New Roman" panose="02020603050405020304" pitchFamily="18" charset="0"/>
              </a:rPr>
              <a:t>Tập dữ liệu gồm 51 thuộc tính và hơn 180 nghìn bảng ghi, cụ thể các thuộc tính: </a:t>
            </a:r>
          </a:p>
          <a:p>
            <a:pPr algn="just">
              <a:lnSpc>
                <a:spcPct val="150000"/>
              </a:lnSpc>
              <a:buFont typeface="Wingdings" panose="05000000000000000000" pitchFamily="2" charset="2"/>
              <a:buChar char="Ø"/>
            </a:pPr>
            <a:r>
              <a:rPr lang="en-US" sz="2500" i="1">
                <a:latin typeface="Times New Roman" panose="02020603050405020304" pitchFamily="18" charset="0"/>
                <a:cs typeface="Times New Roman" panose="02020603050405020304" pitchFamily="18" charset="0"/>
              </a:rPr>
              <a:t>Type: Loại giao dịch</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Days for ship(real)</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Số ngày vận chuyển thực tế</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Days for shipment (scheduled)</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Số ngày dự kiến giao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Benefit per order</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Thu nhập trên mỗi đơn hàng đặt hàng</a:t>
            </a:r>
            <a:endParaRPr lang="en-US" sz="25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Sales per customer</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Tổng doanh số bán hàng trên mỗi khách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Delivery Status</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Trạng thái giao hàng: Giao hàng nhanh, Giao hàng trễ, Hủy giao hàng, Giao hàng đúng hạn</a:t>
            </a:r>
          </a:p>
          <a:p>
            <a:pPr algn="just">
              <a:lnSpc>
                <a:spcPct val="150000"/>
              </a:lnSpc>
              <a:buFont typeface="Wingdings" panose="05000000000000000000" pitchFamily="2" charset="2"/>
              <a:buChar char="Ø"/>
            </a:pPr>
            <a:endParaRPr lang="vi-VN" sz="25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7158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855085" y="4329953"/>
            <a:ext cx="10229774" cy="1754455"/>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Hầu hết lợi nhuận các ngày đều trên 120K. Có ngày lợi nhuận cao nhất gần 160K. Còn một vài ngày lợi nhuật dưới 120K. Cần đẩy mạnh đẩy chiến dịch, thu hút các khách hàng để tăng lợi nhuận.</a:t>
            </a:r>
            <a:endParaRPr lang="en-US" sz="2500" i="1">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422E28C-A282-A0CE-9245-E519263EC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602" y="1318979"/>
            <a:ext cx="9530549" cy="2768927"/>
          </a:xfrm>
          <a:prstGeom prst="rect">
            <a:avLst/>
          </a:prstGeom>
        </p:spPr>
      </p:pic>
    </p:spTree>
    <p:extLst>
      <p:ext uri="{BB962C8B-B14F-4D97-AF65-F5344CB8AC3E}">
        <p14:creationId xmlns:p14="http://schemas.microsoft.com/office/powerpoint/2010/main" val="37278667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pic>
        <p:nvPicPr>
          <p:cNvPr id="6" name="Content Placeholder 5">
            <a:extLst>
              <a:ext uri="{FF2B5EF4-FFF2-40B4-BE49-F238E27FC236}">
                <a16:creationId xmlns:a16="http://schemas.microsoft.com/office/drawing/2014/main" id="{A75CE7BF-1A33-7DAE-96A2-B5D5D69BD625}"/>
              </a:ext>
            </a:extLst>
          </p:cNvPr>
          <p:cNvPicPr>
            <a:picLocks noGrp="1" noChangeAspect="1"/>
          </p:cNvPicPr>
          <p:nvPr>
            <p:ph idx="1"/>
          </p:nvPr>
        </p:nvPicPr>
        <p:blipFill>
          <a:blip r:embed="rId2"/>
          <a:stretch>
            <a:fillRect/>
          </a:stretch>
        </p:blipFill>
        <p:spPr>
          <a:xfrm>
            <a:off x="1107141" y="1112930"/>
            <a:ext cx="9680482" cy="5472031"/>
          </a:xfrm>
        </p:spPr>
      </p:pic>
    </p:spTree>
    <p:extLst>
      <p:ext uri="{BB962C8B-B14F-4D97-AF65-F5344CB8AC3E}">
        <p14:creationId xmlns:p14="http://schemas.microsoft.com/office/powerpoint/2010/main" val="15405727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4" name="Content Placeholder 3">
            <a:extLst>
              <a:ext uri="{FF2B5EF4-FFF2-40B4-BE49-F238E27FC236}">
                <a16:creationId xmlns:a16="http://schemas.microsoft.com/office/drawing/2014/main" id="{2A5337A3-3EFB-74C5-F922-DF2B6364E3F7}"/>
              </a:ext>
            </a:extLst>
          </p:cNvPr>
          <p:cNvSpPr>
            <a:spLocks noGrp="1"/>
          </p:cNvSpPr>
          <p:nvPr>
            <p:ph idx="1"/>
          </p:nvPr>
        </p:nvSpPr>
        <p:spPr>
          <a:xfrm>
            <a:off x="838200" y="1825625"/>
            <a:ext cx="10515600" cy="2262281"/>
          </a:xfrm>
        </p:spPr>
        <p:txBody>
          <a:bodyPr>
            <a:normAutofit/>
          </a:bodyPr>
          <a:lstStyle/>
          <a:p>
            <a:pPr marL="0" indent="0" algn="just">
              <a:lnSpc>
                <a:spcPct val="150000"/>
              </a:lnSpc>
              <a:buNone/>
            </a:pPr>
            <a:r>
              <a:rPr lang="en-US" sz="2500" i="1">
                <a:effectLst/>
                <a:latin typeface="Times New Roman" panose="02020603050405020304" pitchFamily="18" charset="0"/>
                <a:ea typeface="Calibri" panose="020F0502020204030204" pitchFamily="34" charset="0"/>
              </a:rPr>
              <a:t>Dashboard Delivery Report: gồm các phương thức vận chuyển đơn hàng và các biểu đồ liên quan đến ngày giao, số ngày giao và có thể theo dõi theo từng cửa hàng và từng tháng năm và vị trí cụ thể</a:t>
            </a:r>
            <a:endParaRPr lang="en-US" sz="2500"/>
          </a:p>
        </p:txBody>
      </p:sp>
    </p:spTree>
    <p:extLst>
      <p:ext uri="{BB962C8B-B14F-4D97-AF65-F5344CB8AC3E}">
        <p14:creationId xmlns:p14="http://schemas.microsoft.com/office/powerpoint/2010/main" val="21718045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pic>
        <p:nvPicPr>
          <p:cNvPr id="3" name="Content Placeholder 2">
            <a:extLst>
              <a:ext uri="{FF2B5EF4-FFF2-40B4-BE49-F238E27FC236}">
                <a16:creationId xmlns:a16="http://schemas.microsoft.com/office/drawing/2014/main" id="{1A286FAD-36E9-E4FF-EB06-36584E3C1B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436" y="1790093"/>
            <a:ext cx="5439171" cy="4005590"/>
          </a:xfrm>
          <a:prstGeom prst="rect">
            <a:avLst/>
          </a:prstGeom>
        </p:spPr>
      </p:pic>
      <p:sp>
        <p:nvSpPr>
          <p:cNvPr id="5" name="TextBox 4">
            <a:extLst>
              <a:ext uri="{FF2B5EF4-FFF2-40B4-BE49-F238E27FC236}">
                <a16:creationId xmlns:a16="http://schemas.microsoft.com/office/drawing/2014/main" id="{5CBD61A9-EE99-FF71-6915-D897DD94A41B}"/>
              </a:ext>
            </a:extLst>
          </p:cNvPr>
          <p:cNvSpPr txBox="1"/>
          <p:nvPr/>
        </p:nvSpPr>
        <p:spPr>
          <a:xfrm>
            <a:off x="6651404" y="1210235"/>
            <a:ext cx="5168561" cy="4639860"/>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phương thức vận chuyển standard class và second class trung bình có 4 ngày để hoàn thành đơn hàng. Còn First Class nhanh hơn chỉ 2 ngày và Same Day chưa đầy 1 ngày đã giao hàng. Nếu có thể thì cần giảm thời gian second class để thu hút nhiều khách hàng hơn</a:t>
            </a:r>
            <a:r>
              <a:rPr lang="en-US" sz="2500" i="1">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870576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6288751" y="1355642"/>
            <a:ext cx="5786707" cy="5109860"/>
          </a:xfrm>
          <a:prstGeom prst="rect">
            <a:avLst/>
          </a:prstGeom>
          <a:noFill/>
        </p:spPr>
        <p:txBody>
          <a:bodyPr wrap="square" rtlCol="0">
            <a:spAutoFit/>
          </a:bodyPr>
          <a:lstStyle/>
          <a:p>
            <a:pPr algn="just">
              <a:lnSpc>
                <a:spcPct val="150000"/>
              </a:lnSpc>
            </a:pPr>
            <a:r>
              <a:rPr lang="en-US" sz="2200" i="1">
                <a:latin typeface="Times New Roman" panose="02020603050405020304" pitchFamily="18" charset="0"/>
                <a:cs typeface="Times New Roman" panose="02020603050405020304" pitchFamily="18" charset="0"/>
              </a:rPr>
              <a:t>N</a:t>
            </a:r>
            <a:r>
              <a:rPr lang="vi-VN" sz="2200" i="1">
                <a:latin typeface="Times New Roman" panose="02020603050405020304" pitchFamily="18" charset="0"/>
                <a:cs typeface="Times New Roman" panose="02020603050405020304" pitchFamily="18" charset="0"/>
              </a:rPr>
              <a:t>hận xét: Ta thấy số đơn hàng hoàn thành giao trễ rất nhiểu chiếm 54.883%, tiếp theo là đơn hàng giao trước thời gian chiếm 23.036%, tiếp theo là giao hàng đúng thời gian với 28K số hóa đơn chiếm 17.79% và cuối cùng là đơn hàng hủy chiếm 4.292% trên tổng số đơn hàng. Để tăng chất lượng dịch vụ cần giảm số đơn hàng giao trễ vì làm ảnh hưởng rất nhiều đến chất lượng dịch vụ và cải thiện thêm nhiều đơn hàng giao trước thời gian </a:t>
            </a:r>
            <a:endParaRPr lang="en-US" sz="2200" i="1">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5F52609D-676F-C9A2-67C3-8080009A14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258" y="1460965"/>
            <a:ext cx="5531215" cy="4549870"/>
          </a:xfrm>
          <a:prstGeom prst="rect">
            <a:avLst/>
          </a:prstGeom>
        </p:spPr>
      </p:pic>
    </p:spTree>
    <p:extLst>
      <p:ext uri="{BB962C8B-B14F-4D97-AF65-F5344CB8AC3E}">
        <p14:creationId xmlns:p14="http://schemas.microsoft.com/office/powerpoint/2010/main" val="29576130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6096000" y="1148417"/>
            <a:ext cx="5858435" cy="5216941"/>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hầu hết các loại khách hàng từ Consumer đến Home office đều đặt theo Standard Class là nhiều nhất với 49572 cho Consumer tiếp theo Corpoate với 28726 và cuối cùng 16944. Tiếp theo Second Class với 15935 cho Consumer 9671 cho Corporate và 5514 cho Home Office, tiếp theo First Class, Same Day cũng giống như vậy </a:t>
            </a:r>
            <a:r>
              <a:rPr lang="en-US" sz="2500" i="1">
                <a:latin typeface="Times New Roman" panose="02020603050405020304" pitchFamily="18" charset="0"/>
                <a:cs typeface="Times New Roman" panose="02020603050405020304" pitchFamily="18" charset="0"/>
              </a:rPr>
              <a:t>.</a:t>
            </a:r>
          </a:p>
        </p:txBody>
      </p:sp>
      <p:pic>
        <p:nvPicPr>
          <p:cNvPr id="6" name="Content Placeholder 5">
            <a:extLst>
              <a:ext uri="{FF2B5EF4-FFF2-40B4-BE49-F238E27FC236}">
                <a16:creationId xmlns:a16="http://schemas.microsoft.com/office/drawing/2014/main" id="{4BE3DBC5-771D-FBA5-08B0-44B4FEDC97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259" y="1074509"/>
            <a:ext cx="5159188" cy="5229030"/>
          </a:xfrm>
          <a:prstGeom prst="rect">
            <a:avLst/>
          </a:prstGeom>
        </p:spPr>
      </p:pic>
    </p:spTree>
    <p:extLst>
      <p:ext uri="{BB962C8B-B14F-4D97-AF65-F5344CB8AC3E}">
        <p14:creationId xmlns:p14="http://schemas.microsoft.com/office/powerpoint/2010/main" val="16074895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5549153" y="1210234"/>
            <a:ext cx="6073588" cy="5337872"/>
          </a:xfrm>
          <a:prstGeom prst="rect">
            <a:avLst/>
          </a:prstGeom>
          <a:noFill/>
        </p:spPr>
        <p:txBody>
          <a:bodyPr wrap="square" rtlCol="0">
            <a:spAutoFit/>
          </a:bodyPr>
          <a:lstStyle/>
          <a:p>
            <a:pPr algn="just">
              <a:lnSpc>
                <a:spcPct val="150000"/>
              </a:lnSpc>
            </a:pPr>
            <a:r>
              <a:rPr lang="vi-VN" sz="2300" i="1">
                <a:latin typeface="Times New Roman" panose="02020603050405020304" pitchFamily="18" charset="0"/>
                <a:cs typeface="Times New Roman" panose="02020603050405020304" pitchFamily="18" charset="0"/>
              </a:rPr>
              <a:t>Nhận xét: Ta thấy số đơn hàng Standard class với 95.24K chiếm 59.7%, tiếp theo là số đơn hàng đặt theo Second class giao chiếm 19.51%, tiếp theo là First class với 24.57K số hóa đơn chiếm 15.4% và cuối cùng là Same Day chiếm 5.39% trên tổng số đơn hàng. Điều này cho thấy rằng khách hàng của doanh nghiệp của thường không có nhu cầu giao hàng nhanh và đa số chọn các phương thức vận chuyển tiêu chuẩn hoặc có thời gian giao hàng chậm hơn để giảm thiểu chi phí vận chuyển</a:t>
            </a:r>
            <a:endParaRPr lang="en-US" sz="2300" i="1">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BF8A2CD8-9FD2-99D3-9A4B-A33596EFBF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259" y="1438834"/>
            <a:ext cx="4787324" cy="4625789"/>
          </a:xfrm>
          <a:prstGeom prst="rect">
            <a:avLst/>
          </a:prstGeom>
        </p:spPr>
      </p:pic>
    </p:spTree>
    <p:extLst>
      <p:ext uri="{BB962C8B-B14F-4D97-AF65-F5344CB8AC3E}">
        <p14:creationId xmlns:p14="http://schemas.microsoft.com/office/powerpoint/2010/main" val="30987857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6750423" y="1721223"/>
            <a:ext cx="4778187" cy="4191981"/>
          </a:xfrm>
          <a:prstGeom prst="rect">
            <a:avLst/>
          </a:prstGeom>
          <a:noFill/>
        </p:spPr>
        <p:txBody>
          <a:bodyPr wrap="square" rtlCol="0">
            <a:spAutoFit/>
          </a:bodyPr>
          <a:lstStyle/>
          <a:p>
            <a:pPr algn="just">
              <a:lnSpc>
                <a:spcPct val="150000"/>
              </a:lnSpc>
            </a:pPr>
            <a:r>
              <a:rPr lang="vi-VN" sz="2000" i="1">
                <a:latin typeface="Times New Roman" panose="02020603050405020304" pitchFamily="18" charset="0"/>
                <a:cs typeface="Times New Roman" panose="02020603050405020304" pitchFamily="18" charset="0"/>
              </a:rPr>
              <a:t>Nhận xét: Hầu hết các doanh mục sản phẩm đều có số đơn hàng trễ nhiều như là Cleats với hơn 10K số đơn đặt hàng. Và sự phân bố trạng thái giao hàng của các doanh mục đều khá giống nhau từ giao hàng trễ, giao hàng trược hạn, giao hàng đúng hạn, và đơn hàng hủy. Cần giảm hạn chế thời gian giao hạn trễ để không ảnh hưởng đến trải nghiệm khách hàng và để gia tăng th</a:t>
            </a:r>
            <a:r>
              <a:rPr lang="en-US" sz="2000" i="1">
                <a:latin typeface="Times New Roman" panose="02020603050405020304" pitchFamily="18" charset="0"/>
                <a:cs typeface="Times New Roman" panose="02020603050405020304" pitchFamily="18" charset="0"/>
              </a:rPr>
              <a:t>êm.</a:t>
            </a:r>
          </a:p>
        </p:txBody>
      </p:sp>
      <p:pic>
        <p:nvPicPr>
          <p:cNvPr id="8" name="Content Placeholder 7">
            <a:extLst>
              <a:ext uri="{FF2B5EF4-FFF2-40B4-BE49-F238E27FC236}">
                <a16:creationId xmlns:a16="http://schemas.microsoft.com/office/drawing/2014/main" id="{88BE467A-482C-684F-20DB-CE0A34334526}"/>
              </a:ext>
            </a:extLst>
          </p:cNvPr>
          <p:cNvPicPr>
            <a:picLocks noGrp="1" noChangeAspect="1"/>
          </p:cNvPicPr>
          <p:nvPr>
            <p:ph idx="1"/>
          </p:nvPr>
        </p:nvPicPr>
        <p:blipFill>
          <a:blip r:embed="rId2"/>
          <a:stretch>
            <a:fillRect/>
          </a:stretch>
        </p:blipFill>
        <p:spPr>
          <a:xfrm>
            <a:off x="770846" y="1990166"/>
            <a:ext cx="5844176" cy="3509682"/>
          </a:xfrm>
        </p:spPr>
      </p:pic>
    </p:spTree>
    <p:extLst>
      <p:ext uri="{BB962C8B-B14F-4D97-AF65-F5344CB8AC3E}">
        <p14:creationId xmlns:p14="http://schemas.microsoft.com/office/powerpoint/2010/main" val="22670914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5827059" y="1186266"/>
            <a:ext cx="5979459" cy="5115311"/>
          </a:xfrm>
          <a:prstGeom prst="rect">
            <a:avLst/>
          </a:prstGeom>
          <a:noFill/>
        </p:spPr>
        <p:txBody>
          <a:bodyPr wrap="square" rtlCol="0">
            <a:spAutoFit/>
          </a:bodyPr>
          <a:lstStyle/>
          <a:p>
            <a:pPr algn="just">
              <a:lnSpc>
                <a:spcPct val="150000"/>
              </a:lnSpc>
            </a:pPr>
            <a:r>
              <a:rPr lang="vi-VN" sz="2000" i="1">
                <a:latin typeface="Times New Roman" panose="02020603050405020304" pitchFamily="18" charset="0"/>
                <a:cs typeface="Times New Roman" panose="02020603050405020304" pitchFamily="18" charset="0"/>
              </a:rPr>
              <a:t>Nhận xét: Ta thấy ở mục giao hàng trước hạn (Advance shipping) thì 100% đều là đặt hàng Standard Class (giao hàng tiêu chuẩn), tiếp theo ở giao hàng trễ (Late delivery) có Standard Class chiếm 41.48%, Second Class chiếm 27.29%, Same Day chiếm 4.49% và phần còn lại First class chiếm 26.775%. Tiếp theo ở giao hàng đúng hàng có chiếm tỉ lệ như sau:63.81% cho Standard Class, 21.14% second class và phần còn lại Same Day. Tương tự thế ở vận chuyển hủy có 59.5% Standard, 17.78% cho second, 5.78% Same Day và 16.82% cho First Class</a:t>
            </a:r>
            <a:r>
              <a:rPr lang="en-US" sz="2000" i="1">
                <a:latin typeface="Times New Roman" panose="02020603050405020304" pitchFamily="18" charset="0"/>
                <a:cs typeface="Times New Roman" panose="02020603050405020304" pitchFamily="18" charset="0"/>
              </a:rPr>
              <a:t>.</a:t>
            </a:r>
          </a:p>
        </p:txBody>
      </p:sp>
      <p:pic>
        <p:nvPicPr>
          <p:cNvPr id="7" name="Content Placeholder 6">
            <a:extLst>
              <a:ext uri="{FF2B5EF4-FFF2-40B4-BE49-F238E27FC236}">
                <a16:creationId xmlns:a16="http://schemas.microsoft.com/office/drawing/2014/main" id="{FEA1B0CA-DDAD-DC01-882C-A33C351B4B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8543" y="1332848"/>
            <a:ext cx="4778187" cy="4968729"/>
          </a:xfrm>
          <a:prstGeom prst="rect">
            <a:avLst/>
          </a:prstGeom>
        </p:spPr>
      </p:pic>
    </p:spTree>
    <p:extLst>
      <p:ext uri="{BB962C8B-B14F-4D97-AF65-F5344CB8AC3E}">
        <p14:creationId xmlns:p14="http://schemas.microsoft.com/office/powerpoint/2010/main" val="7620392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6844553" y="1428313"/>
            <a:ext cx="4961965" cy="4602029"/>
          </a:xfrm>
          <a:prstGeom prst="rect">
            <a:avLst/>
          </a:prstGeom>
          <a:noFill/>
        </p:spPr>
        <p:txBody>
          <a:bodyPr wrap="square" rtlCol="0">
            <a:spAutoFit/>
          </a:bodyPr>
          <a:lstStyle/>
          <a:p>
            <a:pPr algn="just">
              <a:lnSpc>
                <a:spcPct val="150000"/>
              </a:lnSpc>
            </a:pPr>
            <a:r>
              <a:rPr lang="vi-VN" sz="2200" i="1">
                <a:latin typeface="Times New Roman" panose="02020603050405020304" pitchFamily="18" charset="0"/>
                <a:cs typeface="Times New Roman" panose="02020603050405020304" pitchFamily="18" charset="0"/>
              </a:rPr>
              <a:t>Nhận xét: Theo biểu đồ ta thấy các đơn hàng vận chuyển hầu hết đến các khu vực trên thế giới và khu vực West Euro có số lượng đơn hàng giao đến đó nhiều nhất đặc biệt Francia và kế tiếp khu vực theo Central America đặc biệt là Mexico. Cần phải đẩy mạnh thu hút khách hàng và có các chiến lược đến các thị trường còn ít đơn đặt hang</a:t>
            </a:r>
            <a:r>
              <a:rPr lang="en-US" sz="2200" i="1">
                <a:latin typeface="Times New Roman" panose="02020603050405020304" pitchFamily="18" charset="0"/>
                <a:cs typeface="Times New Roman" panose="02020603050405020304" pitchFamily="18" charset="0"/>
              </a:rPr>
              <a:t>.</a:t>
            </a:r>
          </a:p>
        </p:txBody>
      </p:sp>
      <p:pic>
        <p:nvPicPr>
          <p:cNvPr id="6" name="Content Placeholder 5">
            <a:extLst>
              <a:ext uri="{FF2B5EF4-FFF2-40B4-BE49-F238E27FC236}">
                <a16:creationId xmlns:a16="http://schemas.microsoft.com/office/drawing/2014/main" id="{17FC52B8-CC37-E157-7E25-F28A3E9EF9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482" y="1934813"/>
            <a:ext cx="6327231" cy="3739846"/>
          </a:xfrm>
          <a:prstGeom prst="rect">
            <a:avLst/>
          </a:prstGeom>
        </p:spPr>
      </p:pic>
    </p:spTree>
    <p:extLst>
      <p:ext uri="{BB962C8B-B14F-4D97-AF65-F5344CB8AC3E}">
        <p14:creationId xmlns:p14="http://schemas.microsoft.com/office/powerpoint/2010/main" val="35527487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739588" y="1573306"/>
            <a:ext cx="10717306" cy="4603657"/>
          </a:xfrm>
        </p:spPr>
        <p:txBody>
          <a:bodyPr>
            <a:normAutofit fontScale="92500" lnSpcReduction="20000"/>
          </a:bodyPr>
          <a:lstStyle/>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Late_delivery_risk:</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Biến phân loại cho biết liệu việc gửi hàng có chậm trễ hay không (1: chậm trễ, 0: không chậm trễ)</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Category Id:</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Mã danh mục sản phẩm</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Category Name: Tên của danh mục sản phẩm</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Customer City: Thành phố nơi khách hàng thực hiện mua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Customer Country: Quốc gia nơi khách hàng thực hiện mua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Customer Email: Email của khách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Customer Fname: Tên của khách hàng</a:t>
            </a: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46704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6363EC-9373-FB56-178A-D6FC3BD28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70994"/>
          </a:xfrm>
        </p:spPr>
      </p:pic>
    </p:spTree>
    <p:extLst>
      <p:ext uri="{BB962C8B-B14F-4D97-AF65-F5344CB8AC3E}">
        <p14:creationId xmlns:p14="http://schemas.microsoft.com/office/powerpoint/2010/main" val="14864815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TotalTime>
  <Words>3298</Words>
  <Application>Microsoft Office PowerPoint</Application>
  <PresentationFormat>Widescreen</PresentationFormat>
  <Paragraphs>216</Paragraphs>
  <Slides>90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Times New Roman</vt:lpstr>
      <vt:lpstr>Times New Roman </vt:lpstr>
      <vt:lpstr>Wingdings</vt:lpstr>
      <vt:lpstr>Office Theme</vt:lpstr>
      <vt:lpstr>BÁO CÁO ĐỒ ÁN  CUỐI KỲ</vt:lpstr>
      <vt:lpstr>Giới thiệu thành viên</vt:lpstr>
      <vt:lpstr>Chương trình</vt:lpstr>
      <vt:lpstr>Giới thiệu tổng quan về dataset</vt:lpstr>
      <vt:lpstr>Nguồn sử dụng dữ liệu</vt:lpstr>
      <vt:lpstr>Nguồn sử dụng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Giới thiệu về công cụ xử dụng</vt:lpstr>
      <vt:lpstr>Thiết kế, xây dựng  kho dữ liệu</vt:lpstr>
      <vt:lpstr>Tiền xử lý dữ liệu</vt:lpstr>
      <vt:lpstr>Tiền xử lý dữ liệu</vt:lpstr>
      <vt:lpstr>Tiền xử lý dữ liệu</vt:lpstr>
      <vt:lpstr>Tiền xử lý dữ liệu</vt:lpstr>
      <vt:lpstr>Thiết kế các Dim và Fact</vt:lpstr>
      <vt:lpstr>Thiết kế các Dim và Fact</vt:lpstr>
      <vt:lpstr>Thiết kế các Dim và Fact</vt:lpstr>
      <vt:lpstr>Thiết kế các Dim và Fact</vt:lpstr>
      <vt:lpstr>Lược đồ Constellation</vt:lpstr>
      <vt:lpstr>Tích hợp dữ liệu vào kho (SSIS)</vt:lpstr>
      <vt:lpstr>Quá trình tạo mới project SSIS</vt:lpstr>
      <vt:lpstr>Quá trình tạo mới project SSIS</vt:lpstr>
      <vt:lpstr>Quá trình tạo mới project SSIS</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Stage và Warehouse</vt:lpstr>
      <vt:lpstr>Tích hợp dữ liệu từ Stage và Warehouse</vt:lpstr>
      <vt:lpstr>Tích hợp dữ liệu từ Stage và Warehouse</vt:lpstr>
      <vt:lpstr>Tích hợp dữ liệu từ Stage và Warehouse</vt:lpstr>
      <vt:lpstr>Tích hợp dữ liệu từ Stage và Warehouse</vt:lpstr>
      <vt:lpstr>Tích hợp dữ liệu từ Stage và Warehouse</vt:lpstr>
      <vt:lpstr>Tích hợp dữ liệu từ Stage và Warehouse</vt:lpstr>
      <vt:lpstr>Tích hợp dữ liệu từ Stage và Warehouse</vt:lpstr>
      <vt:lpstr>Phân tích dữ liệu (SSAS) </vt:lpstr>
      <vt:lpstr>Quá trình xây dựng mô hình</vt:lpstr>
      <vt:lpstr>Quá trình xây dựng mô hình</vt:lpstr>
      <vt:lpstr>Quá trình xây dựng mô hình</vt:lpstr>
      <vt:lpstr>Quá trình xây dựng mô hình</vt:lpstr>
      <vt:lpstr>Quá trình xây dựng khối  - Cube</vt:lpstr>
      <vt:lpstr>Quá trình xây dựng khối  - Cube</vt:lpstr>
      <vt:lpstr>Quá trình xây dựng khối  - Cube</vt:lpstr>
      <vt:lpstr>Quá trình xây dựng khối  - Cube</vt:lpstr>
      <vt:lpstr>Quá trình xây dựng khối  - Cube</vt:lpstr>
      <vt:lpstr>Quá trình xây dựng khối  - Cube</vt:lpstr>
      <vt:lpstr>Quá trình xây dựng khối  - Cube</vt:lpstr>
      <vt:lpstr>Quá trình xây dựng khối  - Cube</vt:lpstr>
      <vt:lpstr>Xây dựng Dashboard với PowerBI</vt:lpstr>
      <vt:lpstr>Trang chủ </vt:lpstr>
      <vt:lpstr>Dashboard Sales Report</vt:lpstr>
      <vt:lpstr>Dashboard Sales Report</vt:lpstr>
      <vt:lpstr>Dashboard Sales Report</vt:lpstr>
      <vt:lpstr>Dashboard Sales Report</vt:lpstr>
      <vt:lpstr>Dashboard Sales Report</vt:lpstr>
      <vt:lpstr>Dashboard Sales Report</vt:lpstr>
      <vt:lpstr>Dashboard Sales Report</vt:lpstr>
      <vt:lpstr>Dashboard Sales Report</vt:lpstr>
      <vt:lpstr>Dashboard Profit Report</vt:lpstr>
      <vt:lpstr>Dashboard Profit Report</vt:lpstr>
      <vt:lpstr>Dashboard Profit Report</vt:lpstr>
      <vt:lpstr>Dashboard Profit Report</vt:lpstr>
      <vt:lpstr>Dashboard Profit Report</vt:lpstr>
      <vt:lpstr>Dashboard Profit Report</vt:lpstr>
      <vt:lpstr>Dashboard Delivery Report</vt:lpstr>
      <vt:lpstr>Dashboard Delivery Report</vt:lpstr>
      <vt:lpstr>Dashboard Delivery Report</vt:lpstr>
      <vt:lpstr>Dashboard Delivery Report</vt:lpstr>
      <vt:lpstr>Dashboard Delivery Report</vt:lpstr>
      <vt:lpstr>Dashboard Delivery Report</vt:lpstr>
      <vt:lpstr>Dashboard Delivery Report</vt:lpstr>
      <vt:lpstr>Dashboard Delivery Report</vt:lpstr>
      <vt:lpstr>Dashboard Delivery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CUỐI KỲ</dc:title>
  <dc:creator>Thanh Binh</dc:creator>
  <cp:lastModifiedBy>Thanh Binh</cp:lastModifiedBy>
  <cp:revision>7</cp:revision>
  <dcterms:created xsi:type="dcterms:W3CDTF">2023-05-15T14:28:36Z</dcterms:created>
  <dcterms:modified xsi:type="dcterms:W3CDTF">2023-05-17T08:52:41Z</dcterms:modified>
</cp:coreProperties>
</file>